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386" r:id="rId6"/>
    <p:sldId id="387" r:id="rId7"/>
    <p:sldId id="267" r:id="rId8"/>
    <p:sldId id="388" r:id="rId9"/>
    <p:sldId id="268" r:id="rId10"/>
    <p:sldId id="260" r:id="rId11"/>
    <p:sldId id="270" r:id="rId12"/>
    <p:sldId id="271" r:id="rId13"/>
    <p:sldId id="383" r:id="rId14"/>
    <p:sldId id="384" r:id="rId15"/>
    <p:sldId id="385" r:id="rId16"/>
    <p:sldId id="269" r:id="rId17"/>
    <p:sldId id="417" r:id="rId18"/>
    <p:sldId id="418" r:id="rId19"/>
    <p:sldId id="419" r:id="rId20"/>
    <p:sldId id="261" r:id="rId21"/>
    <p:sldId id="389" r:id="rId22"/>
    <p:sldId id="390" r:id="rId23"/>
    <p:sldId id="391" r:id="rId24"/>
    <p:sldId id="392" r:id="rId25"/>
    <p:sldId id="393" r:id="rId26"/>
    <p:sldId id="394" r:id="rId27"/>
    <p:sldId id="395" r:id="rId28"/>
    <p:sldId id="398" r:id="rId29"/>
    <p:sldId id="399" r:id="rId30"/>
    <p:sldId id="400" r:id="rId31"/>
    <p:sldId id="262" r:id="rId32"/>
    <p:sldId id="2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89793"/>
  </p:normalViewPr>
  <p:slideViewPr>
    <p:cSldViewPr snapToGrid="0" snapToObjects="1">
      <p:cViewPr varScale="1">
        <p:scale>
          <a:sx n="92" d="100"/>
          <a:sy n="92"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6A7AE-2253-E04C-8FC2-3A9B4E26D74F}" type="datetimeFigureOut">
              <a:rPr lang="en-US" smtClean="0"/>
              <a:t>10/23/23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67499-12EC-CF41-B7EF-F4D8E60A711C}" type="slidenum">
              <a:rPr lang="en-US" smtClean="0"/>
              <a:t>‹#›</a:t>
            </a:fld>
            <a:endParaRPr lang="en-US"/>
          </a:p>
        </p:txBody>
      </p:sp>
    </p:spTree>
    <p:extLst>
      <p:ext uri="{BB962C8B-B14F-4D97-AF65-F5344CB8AC3E}">
        <p14:creationId xmlns:p14="http://schemas.microsoft.com/office/powerpoint/2010/main" val="282656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Legend: </a:t>
            </a:r>
            <a:r>
              <a:rPr lang="en-US" sz="1200" b="0" i="0" kern="1200" dirty="0">
                <a:solidFill>
                  <a:schemeClr val="tx1"/>
                </a:solidFill>
                <a:effectLst/>
                <a:latin typeface="+mn-lt"/>
                <a:ea typeface="+mn-ea"/>
                <a:cs typeface="+mn-cs"/>
              </a:rPr>
              <a:t>Stylized data illustrating estimation of treatment effects. The dynamic treatment effect (a) is the difference in linear trend attributable to the treatment, and the static treatment effect (b) is the difference in mean abundance over the course of the experiment. For clarity, symbols here represent treatment means, though individual plot data were used for the analyses</a:t>
            </a:r>
            <a:endParaRPr lang="en-US" dirty="0"/>
          </a:p>
        </p:txBody>
      </p:sp>
      <p:sp>
        <p:nvSpPr>
          <p:cNvPr id="4" name="Slide Number Placeholder 3"/>
          <p:cNvSpPr>
            <a:spLocks noGrp="1"/>
          </p:cNvSpPr>
          <p:nvPr>
            <p:ph type="sldNum" sz="quarter" idx="5"/>
          </p:nvPr>
        </p:nvSpPr>
        <p:spPr/>
        <p:txBody>
          <a:bodyPr/>
          <a:lstStyle/>
          <a:p>
            <a:fld id="{8D667499-12EC-CF41-B7EF-F4D8E60A711C}" type="slidenum">
              <a:rPr lang="en-US" smtClean="0"/>
              <a:t>17</a:t>
            </a:fld>
            <a:endParaRPr lang="en-US"/>
          </a:p>
        </p:txBody>
      </p:sp>
    </p:spTree>
    <p:extLst>
      <p:ext uri="{BB962C8B-B14F-4D97-AF65-F5344CB8AC3E}">
        <p14:creationId xmlns:p14="http://schemas.microsoft.com/office/powerpoint/2010/main" val="158389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Distribution of long-term ambient changes in species abundance (</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ambient</a:t>
            </a:r>
            <a:r>
              <a:rPr lang="en-US" sz="1200" b="0" i="0" kern="1200" dirty="0">
                <a:solidFill>
                  <a:schemeClr val="tx1"/>
                </a:solidFill>
                <a:effectLst/>
                <a:latin typeface="+mn-lt"/>
                <a:ea typeface="+mn-ea"/>
                <a:cs typeface="+mn-cs"/>
              </a:rPr>
              <a:t> = correlation coefficient for species abundance vs. time). On the left (a), the full dataset is shown and hatched bars represent the site-species that exhibited consistent, directional change (slope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&lt; 0.05 for correlations between abundance and year) under ambient conditions. On the right (b), the dataset is restricted to include only abundant species (&gt;1% relative abundance), and hatched bars represent site-species that were exhibited highly consistent, directional change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&lt; 0.001)</a:t>
            </a:r>
            <a:endParaRPr lang="en-US" dirty="0"/>
          </a:p>
        </p:txBody>
      </p:sp>
      <p:sp>
        <p:nvSpPr>
          <p:cNvPr id="4" name="Slide Number Placeholder 3"/>
          <p:cNvSpPr>
            <a:spLocks noGrp="1"/>
          </p:cNvSpPr>
          <p:nvPr>
            <p:ph type="sldNum" sz="quarter" idx="5"/>
          </p:nvPr>
        </p:nvSpPr>
        <p:spPr/>
        <p:txBody>
          <a:bodyPr/>
          <a:lstStyle/>
          <a:p>
            <a:fld id="{8D667499-12EC-CF41-B7EF-F4D8E60A711C}" type="slidenum">
              <a:rPr lang="en-US" smtClean="0"/>
              <a:t>18</a:t>
            </a:fld>
            <a:endParaRPr lang="en-US"/>
          </a:p>
        </p:txBody>
      </p:sp>
    </p:spTree>
    <p:extLst>
      <p:ext uri="{BB962C8B-B14F-4D97-AF65-F5344CB8AC3E}">
        <p14:creationId xmlns:p14="http://schemas.microsoft.com/office/powerpoint/2010/main" val="1892419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Legend: </a:t>
            </a:r>
            <a:r>
              <a:rPr lang="en-US" sz="1200" b="0" i="0" kern="1200" dirty="0">
                <a:solidFill>
                  <a:schemeClr val="tx1"/>
                </a:solidFill>
                <a:effectLst/>
                <a:latin typeface="+mn-lt"/>
                <a:ea typeface="+mn-ea"/>
                <a:cs typeface="+mn-cs"/>
              </a:rPr>
              <a:t>Scatterplots of the relationship between </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ambient</a:t>
            </a:r>
            <a:r>
              <a:rPr lang="en-US" sz="1200" b="0" i="0" kern="1200" dirty="0">
                <a:solidFill>
                  <a:schemeClr val="tx1"/>
                </a:solidFill>
                <a:effectLst/>
                <a:latin typeface="+mn-lt"/>
                <a:ea typeface="+mn-ea"/>
                <a:cs typeface="+mn-cs"/>
              </a:rPr>
              <a:t> and </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treatment</a:t>
            </a:r>
            <a:r>
              <a:rPr lang="en-US" sz="1200" b="0" i="0" kern="1200" dirty="0">
                <a:solidFill>
                  <a:schemeClr val="tx1"/>
                </a:solidFill>
                <a:effectLst/>
                <a:latin typeface="+mn-lt"/>
                <a:ea typeface="+mn-ea"/>
                <a:cs typeface="+mn-cs"/>
              </a:rPr>
              <a:t> across all species separated by treatment. All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&lt; 0.0001; (a) </a:t>
            </a:r>
            <a:r>
              <a:rPr lang="en-US" sz="1200" b="0" i="1" kern="1200" dirty="0">
                <a:solidFill>
                  <a:schemeClr val="tx1"/>
                </a:solidFill>
                <a:effectLst/>
                <a:latin typeface="+mn-lt"/>
                <a:ea typeface="+mn-ea"/>
                <a:cs typeface="+mn-cs"/>
              </a:rPr>
              <a:t>r</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 0.773*</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ambient</a:t>
            </a:r>
            <a:r>
              <a:rPr lang="en-US" sz="1200" b="0" i="0" kern="1200" dirty="0">
                <a:solidFill>
                  <a:schemeClr val="tx1"/>
                </a:solidFill>
                <a:effectLst/>
                <a:latin typeface="+mn-lt"/>
                <a:ea typeface="+mn-ea"/>
                <a:cs typeface="+mn-cs"/>
              </a:rPr>
              <a:t> + 0.014; (b) </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water</a:t>
            </a:r>
            <a:r>
              <a:rPr lang="en-US" sz="1200" b="0" i="0" kern="1200" dirty="0">
                <a:solidFill>
                  <a:schemeClr val="tx1"/>
                </a:solidFill>
                <a:effectLst/>
                <a:latin typeface="+mn-lt"/>
                <a:ea typeface="+mn-ea"/>
                <a:cs typeface="+mn-cs"/>
              </a:rPr>
              <a:t> = 0.697*</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ambient</a:t>
            </a:r>
            <a:r>
              <a:rPr lang="en-US" sz="1200" b="0" i="0" kern="1200" dirty="0">
                <a:solidFill>
                  <a:schemeClr val="tx1"/>
                </a:solidFill>
                <a:effectLst/>
                <a:latin typeface="+mn-lt"/>
                <a:ea typeface="+mn-ea"/>
                <a:cs typeface="+mn-cs"/>
              </a:rPr>
              <a:t> − 0.026; (c) </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nitrogen</a:t>
            </a:r>
            <a:r>
              <a:rPr lang="en-US" sz="1200" b="0" i="0" kern="1200" dirty="0">
                <a:solidFill>
                  <a:schemeClr val="tx1"/>
                </a:solidFill>
                <a:effectLst/>
                <a:latin typeface="+mn-lt"/>
                <a:ea typeface="+mn-ea"/>
                <a:cs typeface="+mn-cs"/>
              </a:rPr>
              <a:t> = 0.703*</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ambient</a:t>
            </a:r>
            <a:r>
              <a:rPr lang="en-US" sz="1200" b="0" i="0" kern="1200" dirty="0">
                <a:solidFill>
                  <a:schemeClr val="tx1"/>
                </a:solidFill>
                <a:effectLst/>
                <a:latin typeface="+mn-lt"/>
                <a:ea typeface="+mn-ea"/>
                <a:cs typeface="+mn-cs"/>
              </a:rPr>
              <a:t> − 0.014; (d) </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phosphorus</a:t>
            </a:r>
            <a:r>
              <a:rPr lang="en-US" sz="1200" b="0" i="0" kern="1200" dirty="0">
                <a:solidFill>
                  <a:schemeClr val="tx1"/>
                </a:solidFill>
                <a:effectLst/>
                <a:latin typeface="+mn-lt"/>
                <a:ea typeface="+mn-ea"/>
                <a:cs typeface="+mn-cs"/>
              </a:rPr>
              <a:t> = 0.559*</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ambient</a:t>
            </a:r>
            <a:r>
              <a:rPr lang="en-US" sz="1200" b="0" i="0" kern="1200" dirty="0">
                <a:solidFill>
                  <a:schemeClr val="tx1"/>
                </a:solidFill>
                <a:effectLst/>
                <a:latin typeface="+mn-lt"/>
                <a:ea typeface="+mn-ea"/>
                <a:cs typeface="+mn-cs"/>
              </a:rPr>
              <a:t> + 0.004; (e) </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warming</a:t>
            </a:r>
            <a:r>
              <a:rPr lang="en-US" sz="1200" b="0" i="0" kern="1200" dirty="0">
                <a:solidFill>
                  <a:schemeClr val="tx1"/>
                </a:solidFill>
                <a:effectLst/>
                <a:latin typeface="+mn-lt"/>
                <a:ea typeface="+mn-ea"/>
                <a:cs typeface="+mn-cs"/>
              </a:rPr>
              <a:t> = 0.770*</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ambient</a:t>
            </a:r>
            <a:r>
              <a:rPr lang="en-US" sz="1200" b="0" i="0" kern="1200" dirty="0">
                <a:solidFill>
                  <a:schemeClr val="tx1"/>
                </a:solidFill>
                <a:effectLst/>
                <a:latin typeface="+mn-lt"/>
                <a:ea typeface="+mn-ea"/>
                <a:cs typeface="+mn-cs"/>
              </a:rPr>
              <a:t> + 0.007 </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ambient</a:t>
            </a:r>
            <a:r>
              <a:rPr lang="en-US" sz="1200" b="0" i="0" kern="1200" dirty="0">
                <a:solidFill>
                  <a:schemeClr val="tx1"/>
                </a:solidFill>
                <a:effectLst/>
                <a:latin typeface="+mn-lt"/>
                <a:ea typeface="+mn-ea"/>
                <a:cs typeface="+mn-cs"/>
              </a:rPr>
              <a:t> = the correlation coefficient of ambient plant abundance versus time </a:t>
            </a:r>
            <a:r>
              <a:rPr lang="en-US" sz="1200" b="0" i="1" kern="1200" dirty="0" err="1">
                <a:solidFill>
                  <a:schemeClr val="tx1"/>
                </a:solidFill>
                <a:effectLst/>
                <a:latin typeface="+mn-lt"/>
                <a:ea typeface="+mn-ea"/>
                <a:cs typeface="+mn-cs"/>
              </a:rPr>
              <a:t>r</a:t>
            </a:r>
            <a:r>
              <a:rPr lang="en-US" sz="1200" b="0" i="0" kern="1200" baseline="-25000" dirty="0" err="1">
                <a:solidFill>
                  <a:schemeClr val="tx1"/>
                </a:solidFill>
                <a:effectLst/>
                <a:latin typeface="+mn-lt"/>
                <a:ea typeface="+mn-ea"/>
                <a:cs typeface="+mn-cs"/>
              </a:rPr>
              <a:t>treatment</a:t>
            </a:r>
            <a:r>
              <a:rPr lang="en-US" sz="1200" b="0" i="0" kern="1200" dirty="0">
                <a:solidFill>
                  <a:schemeClr val="tx1"/>
                </a:solidFill>
                <a:effectLst/>
                <a:latin typeface="+mn-lt"/>
                <a:ea typeface="+mn-ea"/>
                <a:cs typeface="+mn-cs"/>
              </a:rPr>
              <a:t> = the correlation coefficient of treatment plant abundance versus time</a:t>
            </a:r>
            <a:endParaRPr lang="en-US" dirty="0"/>
          </a:p>
        </p:txBody>
      </p:sp>
      <p:sp>
        <p:nvSpPr>
          <p:cNvPr id="4" name="Slide Number Placeholder 3"/>
          <p:cNvSpPr>
            <a:spLocks noGrp="1"/>
          </p:cNvSpPr>
          <p:nvPr>
            <p:ph type="sldNum" sz="quarter" idx="5"/>
          </p:nvPr>
        </p:nvSpPr>
        <p:spPr/>
        <p:txBody>
          <a:bodyPr/>
          <a:lstStyle/>
          <a:p>
            <a:fld id="{8D667499-12EC-CF41-B7EF-F4D8E60A711C}" type="slidenum">
              <a:rPr lang="en-US" smtClean="0"/>
              <a:t>19</a:t>
            </a:fld>
            <a:endParaRPr lang="en-US"/>
          </a:p>
        </p:txBody>
      </p:sp>
    </p:spTree>
    <p:extLst>
      <p:ext uri="{BB962C8B-B14F-4D97-AF65-F5344CB8AC3E}">
        <p14:creationId xmlns:p14="http://schemas.microsoft.com/office/powerpoint/2010/main" val="2740659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667499-12EC-CF41-B7EF-F4D8E60A711C}" type="slidenum">
              <a:rPr lang="en-US" smtClean="0"/>
              <a:t>23</a:t>
            </a:fld>
            <a:endParaRPr lang="en-US"/>
          </a:p>
        </p:txBody>
      </p:sp>
    </p:spTree>
    <p:extLst>
      <p:ext uri="{BB962C8B-B14F-4D97-AF65-F5344CB8AC3E}">
        <p14:creationId xmlns:p14="http://schemas.microsoft.com/office/powerpoint/2010/main" val="3953602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7578-D1DA-5B43-80B5-B609554A6B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5D86CE-9971-7E45-A059-E1F890FC2B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B5B1B-34BE-7E44-AB27-6CB24B9C2057}"/>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5" name="Footer Placeholder 4">
            <a:extLst>
              <a:ext uri="{FF2B5EF4-FFF2-40B4-BE49-F238E27FC236}">
                <a16:creationId xmlns:a16="http://schemas.microsoft.com/office/drawing/2014/main" id="{880A6546-83C7-0B48-9F75-0336E3694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D6984-315A-D64F-8F96-8116EFFF1E1D}"/>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77324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3DEB-53C0-B849-A50C-A3FAB128B6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E267E8-390B-D84C-A6CC-72F42D7EBA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DB841-E1FD-1D4C-9EAF-8077D963D1A6}"/>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5" name="Footer Placeholder 4">
            <a:extLst>
              <a:ext uri="{FF2B5EF4-FFF2-40B4-BE49-F238E27FC236}">
                <a16:creationId xmlns:a16="http://schemas.microsoft.com/office/drawing/2014/main" id="{8729C707-9E7B-CD46-89E2-DAD144159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944C1-050B-D946-A1C0-008818C0AB26}"/>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722808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A1C9BD-7451-BE46-A8B9-4F3E913094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787E8E-D7C6-B644-BBE7-AFA9A0A59E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21B0F-15A3-6349-9E2A-E59912265DB2}"/>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5" name="Footer Placeholder 4">
            <a:extLst>
              <a:ext uri="{FF2B5EF4-FFF2-40B4-BE49-F238E27FC236}">
                <a16:creationId xmlns:a16="http://schemas.microsoft.com/office/drawing/2014/main" id="{2399C4A4-0FFF-AB41-93D9-6BA68DB68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55B29-E583-B349-B7F1-8F53AF9F778C}"/>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86610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B84-ACB7-BC4B-8A20-79D10247C3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B5E93-C81F-D045-9EAB-C16350E40C7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8F5434-01D6-D949-BCF4-E65452431B9E}"/>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5" name="Footer Placeholder 4">
            <a:extLst>
              <a:ext uri="{FF2B5EF4-FFF2-40B4-BE49-F238E27FC236}">
                <a16:creationId xmlns:a16="http://schemas.microsoft.com/office/drawing/2014/main" id="{986B6A90-E197-D54B-A505-8F22BA847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AACAE9-1906-FB45-A670-5CF5441B2911}"/>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1772105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6568E-AA62-4548-9A09-810DAB98E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5F169A-FA83-7A44-B9D9-556C93745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1F43DB-426C-E34E-A4FA-E9CE767A236A}"/>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5" name="Footer Placeholder 4">
            <a:extLst>
              <a:ext uri="{FF2B5EF4-FFF2-40B4-BE49-F238E27FC236}">
                <a16:creationId xmlns:a16="http://schemas.microsoft.com/office/drawing/2014/main" id="{55B99EFC-DB5C-8045-83C7-922381AB2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0C43D-EC3E-E441-9965-86C8E88B4D5D}"/>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110353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4F3F6-42F2-3749-914D-AFD3E45D5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1F6-15A7-7947-8052-9A2BB8DF61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88278-6DC9-9B4F-9EC6-6DE1B89AA9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65C866-01A3-D947-9F14-AE6C9E166CD2}"/>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6" name="Footer Placeholder 5">
            <a:extLst>
              <a:ext uri="{FF2B5EF4-FFF2-40B4-BE49-F238E27FC236}">
                <a16:creationId xmlns:a16="http://schemas.microsoft.com/office/drawing/2014/main" id="{283582B9-5D64-A941-B177-25626B611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EEDE4B-DEE0-0245-A718-31E323CFF5DE}"/>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269415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F771E-9B24-2B4B-AD12-F4EE489C08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13E8ED-3332-4C4E-9D36-48AB8E67C9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2678E3C-CB4F-AB42-BE34-64D7A63726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E6F2DF-B518-CF42-929C-1684B66B5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57F6F4C-6304-D74D-9EB6-28EAA8BA1D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84062-CD02-744A-89D9-036E0E61053B}"/>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8" name="Footer Placeholder 7">
            <a:extLst>
              <a:ext uri="{FF2B5EF4-FFF2-40B4-BE49-F238E27FC236}">
                <a16:creationId xmlns:a16="http://schemas.microsoft.com/office/drawing/2014/main" id="{994768A6-F4FA-DD46-BFEF-BBD141FFDB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B81DC9-7CA9-EB41-8CED-D54DD2CC4B11}"/>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345848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383C-8970-1944-B158-B27161B51B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C0FFD6-78BD-1F40-ADAD-BD9B5A298427}"/>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4" name="Footer Placeholder 3">
            <a:extLst>
              <a:ext uri="{FF2B5EF4-FFF2-40B4-BE49-F238E27FC236}">
                <a16:creationId xmlns:a16="http://schemas.microsoft.com/office/drawing/2014/main" id="{69DB651B-6CE1-9640-B37D-56F460D2AF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DFFEDA-A3C4-EB40-ADD1-0B9799F72352}"/>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3742318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F575ED-08A4-AC4E-8986-C139DC71281B}"/>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3" name="Footer Placeholder 2">
            <a:extLst>
              <a:ext uri="{FF2B5EF4-FFF2-40B4-BE49-F238E27FC236}">
                <a16:creationId xmlns:a16="http://schemas.microsoft.com/office/drawing/2014/main" id="{A3AEF168-1739-7D4E-8ECE-AF46ECFCDE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C8F5A-8995-C441-9CAA-D66F9FADDDF5}"/>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135623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49107-A6D3-F24C-A4FC-B7F07B8DBE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5E8003-3B86-9B4F-9F44-6FB504A6F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64C180-4E68-544C-926E-C1892A1DD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5B1912-3047-BD4E-A9BA-0FB3A9F8B1F3}"/>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6" name="Footer Placeholder 5">
            <a:extLst>
              <a:ext uri="{FF2B5EF4-FFF2-40B4-BE49-F238E27FC236}">
                <a16:creationId xmlns:a16="http://schemas.microsoft.com/office/drawing/2014/main" id="{D40E62F5-561F-E441-A4A2-83D4721D5A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0CCB8-7414-B347-A922-8E0BB3F58C98}"/>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38445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10F9-50BB-F54B-BB36-5AC2FDEAAE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610DCE-5CD5-CE46-AB8D-D6E5746EA7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335E4A-83BC-9540-B9AD-0E089C3C7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A4F5B7-A43E-9847-9CB3-885422C72299}"/>
              </a:ext>
            </a:extLst>
          </p:cNvPr>
          <p:cNvSpPr>
            <a:spLocks noGrp="1"/>
          </p:cNvSpPr>
          <p:nvPr>
            <p:ph type="dt" sz="half" idx="10"/>
          </p:nvPr>
        </p:nvSpPr>
        <p:spPr/>
        <p:txBody>
          <a:bodyPr/>
          <a:lstStyle/>
          <a:p>
            <a:fld id="{B65D1FD6-304A-7043-A5DD-AC725776B02D}" type="datetimeFigureOut">
              <a:rPr lang="en-US" smtClean="0"/>
              <a:t>10/23/23</a:t>
            </a:fld>
            <a:endParaRPr lang="en-US"/>
          </a:p>
        </p:txBody>
      </p:sp>
      <p:sp>
        <p:nvSpPr>
          <p:cNvPr id="6" name="Footer Placeholder 5">
            <a:extLst>
              <a:ext uri="{FF2B5EF4-FFF2-40B4-BE49-F238E27FC236}">
                <a16:creationId xmlns:a16="http://schemas.microsoft.com/office/drawing/2014/main" id="{08EEB825-46F1-A548-BDEC-827BC94B72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2164A-7DA6-B049-9D2F-98509ABCCEEC}"/>
              </a:ext>
            </a:extLst>
          </p:cNvPr>
          <p:cNvSpPr>
            <a:spLocks noGrp="1"/>
          </p:cNvSpPr>
          <p:nvPr>
            <p:ph type="sldNum" sz="quarter" idx="12"/>
          </p:nvPr>
        </p:nvSpPr>
        <p:spPr/>
        <p:txBody>
          <a:bodyPr/>
          <a:lstStyle/>
          <a:p>
            <a:fld id="{E67E72D4-C4F1-F04D-A434-9CBD3D95E5C3}" type="slidenum">
              <a:rPr lang="en-US" smtClean="0"/>
              <a:t>‹#›</a:t>
            </a:fld>
            <a:endParaRPr lang="en-US"/>
          </a:p>
        </p:txBody>
      </p:sp>
    </p:spTree>
    <p:extLst>
      <p:ext uri="{BB962C8B-B14F-4D97-AF65-F5344CB8AC3E}">
        <p14:creationId xmlns:p14="http://schemas.microsoft.com/office/powerpoint/2010/main" val="1147489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7645A2-F29D-D345-A120-005D328B3C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571952-C3F0-1A4D-A8DE-CF5DD6EF99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E7045-989F-BA4E-A39B-02A7DB006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D1FD6-304A-7043-A5DD-AC725776B02D}" type="datetimeFigureOut">
              <a:rPr lang="en-US" smtClean="0"/>
              <a:t>10/23/23</a:t>
            </a:fld>
            <a:endParaRPr lang="en-US"/>
          </a:p>
        </p:txBody>
      </p:sp>
      <p:sp>
        <p:nvSpPr>
          <p:cNvPr id="5" name="Footer Placeholder 4">
            <a:extLst>
              <a:ext uri="{FF2B5EF4-FFF2-40B4-BE49-F238E27FC236}">
                <a16:creationId xmlns:a16="http://schemas.microsoft.com/office/drawing/2014/main" id="{B7D978E8-89A7-6245-9079-FCCA1E2C2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1DAA4C-66F2-1C46-B3E0-B980BAFFE6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7E72D4-C4F1-F04D-A434-9CBD3D95E5C3}" type="slidenum">
              <a:rPr lang="en-US" smtClean="0"/>
              <a:t>‹#›</a:t>
            </a:fld>
            <a:endParaRPr lang="en-US"/>
          </a:p>
        </p:txBody>
      </p:sp>
    </p:spTree>
    <p:extLst>
      <p:ext uri="{BB962C8B-B14F-4D97-AF65-F5344CB8AC3E}">
        <p14:creationId xmlns:p14="http://schemas.microsoft.com/office/powerpoint/2010/main" val="3555412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C9A6-8C89-C04A-903E-9A5EF233D8AD}"/>
              </a:ext>
            </a:extLst>
          </p:cNvPr>
          <p:cNvSpPr>
            <a:spLocks noGrp="1"/>
          </p:cNvSpPr>
          <p:nvPr>
            <p:ph type="ctrTitle"/>
          </p:nvPr>
        </p:nvSpPr>
        <p:spPr>
          <a:xfrm>
            <a:off x="1524000" y="0"/>
            <a:ext cx="9144000" cy="2387600"/>
          </a:xfrm>
        </p:spPr>
        <p:txBody>
          <a:bodyPr>
            <a:noAutofit/>
          </a:bodyPr>
          <a:lstStyle/>
          <a:p>
            <a:r>
              <a:rPr lang="en-US" sz="8800" dirty="0"/>
              <a:t>Temporal dynamics</a:t>
            </a:r>
          </a:p>
        </p:txBody>
      </p:sp>
      <p:pic>
        <p:nvPicPr>
          <p:cNvPr id="6" name="Picture 5">
            <a:extLst>
              <a:ext uri="{FF2B5EF4-FFF2-40B4-BE49-F238E27FC236}">
                <a16:creationId xmlns:a16="http://schemas.microsoft.com/office/drawing/2014/main" id="{FBED99E8-F11F-4D48-B833-207C1680FC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0094" y="2684996"/>
            <a:ext cx="5511811" cy="3523260"/>
          </a:xfrm>
          <a:prstGeom prst="rect">
            <a:avLst/>
          </a:prstGeom>
        </p:spPr>
      </p:pic>
      <p:sp>
        <p:nvSpPr>
          <p:cNvPr id="7" name="TextBox 6">
            <a:extLst>
              <a:ext uri="{FF2B5EF4-FFF2-40B4-BE49-F238E27FC236}">
                <a16:creationId xmlns:a16="http://schemas.microsoft.com/office/drawing/2014/main" id="{4E9F4949-F871-9743-9113-91E8A61932FF}"/>
              </a:ext>
            </a:extLst>
          </p:cNvPr>
          <p:cNvSpPr txBox="1"/>
          <p:nvPr/>
        </p:nvSpPr>
        <p:spPr>
          <a:xfrm>
            <a:off x="10203122" y="6505652"/>
            <a:ext cx="1988878" cy="369332"/>
          </a:xfrm>
          <a:prstGeom prst="rect">
            <a:avLst/>
          </a:prstGeom>
          <a:noFill/>
        </p:spPr>
        <p:txBody>
          <a:bodyPr wrap="none" rtlCol="0">
            <a:spAutoFit/>
          </a:bodyPr>
          <a:lstStyle/>
          <a:p>
            <a:r>
              <a:rPr lang="en-US" dirty="0"/>
              <a:t>Max Plank Institute</a:t>
            </a:r>
          </a:p>
        </p:txBody>
      </p:sp>
    </p:spTree>
    <p:extLst>
      <p:ext uri="{BB962C8B-B14F-4D97-AF65-F5344CB8AC3E}">
        <p14:creationId xmlns:p14="http://schemas.microsoft.com/office/powerpoint/2010/main" val="1907529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9537-50F0-F443-803E-6D66A7EE0679}"/>
              </a:ext>
            </a:extLst>
          </p:cNvPr>
          <p:cNvSpPr>
            <a:spLocks noGrp="1"/>
          </p:cNvSpPr>
          <p:nvPr>
            <p:ph type="title"/>
          </p:nvPr>
        </p:nvSpPr>
        <p:spPr/>
        <p:txBody>
          <a:bodyPr/>
          <a:lstStyle/>
          <a:p>
            <a:r>
              <a:rPr lang="en-US" dirty="0">
                <a:solidFill>
                  <a:srgbClr val="7030A0"/>
                </a:solidFill>
              </a:rPr>
              <a:t>Temporal dynamics</a:t>
            </a:r>
            <a:r>
              <a:rPr lang="en-US" dirty="0"/>
              <a:t>: History</a:t>
            </a:r>
          </a:p>
        </p:txBody>
      </p:sp>
      <p:sp>
        <p:nvSpPr>
          <p:cNvPr id="3" name="Text Placeholder 2">
            <a:extLst>
              <a:ext uri="{FF2B5EF4-FFF2-40B4-BE49-F238E27FC236}">
                <a16:creationId xmlns:a16="http://schemas.microsoft.com/office/drawing/2014/main" id="{DDF41B74-A2BA-EA45-BD1D-F717CB3F56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3548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F150-7D82-4847-B547-6CF95E6D20D4}"/>
              </a:ext>
            </a:extLst>
          </p:cNvPr>
          <p:cNvSpPr>
            <a:spLocks noGrp="1"/>
          </p:cNvSpPr>
          <p:nvPr>
            <p:ph type="title"/>
          </p:nvPr>
        </p:nvSpPr>
        <p:spPr/>
        <p:txBody>
          <a:bodyPr>
            <a:normAutofit fontScale="90000"/>
          </a:bodyPr>
          <a:lstStyle/>
          <a:p>
            <a:r>
              <a:rPr lang="en-US" dirty="0"/>
              <a:t>It is important to understand the natural trajectory of a system to fully understand impact of a change</a:t>
            </a:r>
          </a:p>
        </p:txBody>
      </p:sp>
    </p:spTree>
    <p:extLst>
      <p:ext uri="{BB962C8B-B14F-4D97-AF65-F5344CB8AC3E}">
        <p14:creationId xmlns:p14="http://schemas.microsoft.com/office/powerpoint/2010/main" val="302376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F150-7D82-4847-B547-6CF95E6D20D4}"/>
              </a:ext>
            </a:extLst>
          </p:cNvPr>
          <p:cNvSpPr>
            <a:spLocks noGrp="1"/>
          </p:cNvSpPr>
          <p:nvPr>
            <p:ph type="title"/>
          </p:nvPr>
        </p:nvSpPr>
        <p:spPr/>
        <p:txBody>
          <a:bodyPr>
            <a:normAutofit fontScale="90000"/>
          </a:bodyPr>
          <a:lstStyle/>
          <a:p>
            <a:r>
              <a:rPr lang="en-US" dirty="0"/>
              <a:t>It is important to understand the natural trajectory of a system to fully understand impact of a change</a:t>
            </a:r>
          </a:p>
        </p:txBody>
      </p:sp>
      <p:pic>
        <p:nvPicPr>
          <p:cNvPr id="3" name="Picture 2">
            <a:extLst>
              <a:ext uri="{FF2B5EF4-FFF2-40B4-BE49-F238E27FC236}">
                <a16:creationId xmlns:a16="http://schemas.microsoft.com/office/drawing/2014/main" id="{6F6627BA-FDCA-1747-AA1C-C33E4465B5E0}"/>
              </a:ext>
            </a:extLst>
          </p:cNvPr>
          <p:cNvPicPr>
            <a:picLocks noChangeAspect="1"/>
          </p:cNvPicPr>
          <p:nvPr/>
        </p:nvPicPr>
        <p:blipFill>
          <a:blip r:embed="rId2"/>
          <a:stretch>
            <a:fillRect/>
          </a:stretch>
        </p:blipFill>
        <p:spPr>
          <a:xfrm>
            <a:off x="0" y="2124195"/>
            <a:ext cx="12192000" cy="4056274"/>
          </a:xfrm>
          <a:prstGeom prst="rect">
            <a:avLst/>
          </a:prstGeom>
        </p:spPr>
      </p:pic>
    </p:spTree>
    <p:extLst>
      <p:ext uri="{BB962C8B-B14F-4D97-AF65-F5344CB8AC3E}">
        <p14:creationId xmlns:p14="http://schemas.microsoft.com/office/powerpoint/2010/main" val="4079034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06740" y="205411"/>
            <a:ext cx="4507932" cy="6283257"/>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21412" y="407799"/>
            <a:ext cx="2325806" cy="279096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42285" y="3481956"/>
            <a:ext cx="2684060" cy="2013045"/>
          </a:xfrm>
          <a:prstGeom prst="rect">
            <a:avLst/>
          </a:prstGeom>
        </p:spPr>
      </p:pic>
      <p:sp>
        <p:nvSpPr>
          <p:cNvPr id="10" name="TextBox 9"/>
          <p:cNvSpPr txBox="1"/>
          <p:nvPr/>
        </p:nvSpPr>
        <p:spPr>
          <a:xfrm>
            <a:off x="8618458" y="6488668"/>
            <a:ext cx="3573542" cy="369332"/>
          </a:xfrm>
          <a:prstGeom prst="rect">
            <a:avLst/>
          </a:prstGeom>
          <a:noFill/>
        </p:spPr>
        <p:txBody>
          <a:bodyPr wrap="none" rtlCol="0">
            <a:spAutoFit/>
          </a:bodyPr>
          <a:lstStyle/>
          <a:p>
            <a:r>
              <a:rPr lang="en-US" dirty="0"/>
              <a:t>Smith et al. (2016) J Applied Ecology</a:t>
            </a:r>
          </a:p>
        </p:txBody>
      </p:sp>
    </p:spTree>
    <p:extLst>
      <p:ext uri="{BB962C8B-B14F-4D97-AF65-F5344CB8AC3E}">
        <p14:creationId xmlns:p14="http://schemas.microsoft.com/office/powerpoint/2010/main" val="1913558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20820A-B497-2E4A-B4FA-FAF92431B12D}"/>
              </a:ext>
            </a:extLst>
          </p:cNvPr>
          <p:cNvPicPr/>
          <p:nvPr/>
        </p:nvPicPr>
        <p:blipFill>
          <a:blip r:embed="rId2">
            <a:extLst>
              <a:ext uri="{28A0092B-C50C-407E-A947-70E740481C1C}">
                <a14:useLocalDpi xmlns:a14="http://schemas.microsoft.com/office/drawing/2010/main"/>
              </a:ext>
            </a:extLst>
          </a:blip>
          <a:stretch>
            <a:fillRect/>
          </a:stretch>
        </p:blipFill>
        <p:spPr>
          <a:xfrm>
            <a:off x="1651379" y="270051"/>
            <a:ext cx="4531057" cy="6218617"/>
          </a:xfrm>
          <a:prstGeom prst="rect">
            <a:avLst/>
          </a:prstGeom>
        </p:spPr>
      </p:pic>
      <p:sp>
        <p:nvSpPr>
          <p:cNvPr id="3" name="TextBox 2">
            <a:extLst>
              <a:ext uri="{FF2B5EF4-FFF2-40B4-BE49-F238E27FC236}">
                <a16:creationId xmlns:a16="http://schemas.microsoft.com/office/drawing/2014/main" id="{C7225FA3-7251-0B4E-B275-2B21F59BB6E3}"/>
              </a:ext>
            </a:extLst>
          </p:cNvPr>
          <p:cNvSpPr txBox="1"/>
          <p:nvPr/>
        </p:nvSpPr>
        <p:spPr>
          <a:xfrm>
            <a:off x="10065712" y="6488668"/>
            <a:ext cx="2126288" cy="369332"/>
          </a:xfrm>
          <a:prstGeom prst="rect">
            <a:avLst/>
          </a:prstGeom>
          <a:noFill/>
        </p:spPr>
        <p:txBody>
          <a:bodyPr wrap="none" rtlCol="0">
            <a:spAutoFit/>
          </a:bodyPr>
          <a:lstStyle/>
          <a:p>
            <a:r>
              <a:rPr lang="en-US" dirty="0" err="1"/>
              <a:t>Ploughe</a:t>
            </a:r>
            <a:r>
              <a:rPr lang="en-US" dirty="0"/>
              <a:t> et al. (2021)</a:t>
            </a:r>
          </a:p>
        </p:txBody>
      </p:sp>
      <p:sp>
        <p:nvSpPr>
          <p:cNvPr id="4" name="TextBox 3">
            <a:extLst>
              <a:ext uri="{FF2B5EF4-FFF2-40B4-BE49-F238E27FC236}">
                <a16:creationId xmlns:a16="http://schemas.microsoft.com/office/drawing/2014/main" id="{7B22B6B7-27D5-F742-BA0B-DD690D86957E}"/>
              </a:ext>
            </a:extLst>
          </p:cNvPr>
          <p:cNvSpPr txBox="1"/>
          <p:nvPr/>
        </p:nvSpPr>
        <p:spPr>
          <a:xfrm>
            <a:off x="6933063" y="1951630"/>
            <a:ext cx="4917743" cy="1384995"/>
          </a:xfrm>
          <a:prstGeom prst="rect">
            <a:avLst/>
          </a:prstGeom>
          <a:noFill/>
        </p:spPr>
        <p:txBody>
          <a:bodyPr wrap="square" rtlCol="0">
            <a:spAutoFit/>
          </a:bodyPr>
          <a:lstStyle/>
          <a:p>
            <a:r>
              <a:rPr lang="en-US" sz="2800" dirty="0"/>
              <a:t>Treatments initially decreased diversity, but whole system was headed in that direction</a:t>
            </a:r>
          </a:p>
        </p:txBody>
      </p:sp>
    </p:spTree>
    <p:extLst>
      <p:ext uri="{BB962C8B-B14F-4D97-AF65-F5344CB8AC3E}">
        <p14:creationId xmlns:p14="http://schemas.microsoft.com/office/powerpoint/2010/main" val="221352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2B6B7-27D5-F742-BA0B-DD690D86957E}"/>
              </a:ext>
            </a:extLst>
          </p:cNvPr>
          <p:cNvSpPr txBox="1"/>
          <p:nvPr/>
        </p:nvSpPr>
        <p:spPr>
          <a:xfrm>
            <a:off x="6933063" y="1951630"/>
            <a:ext cx="4917743" cy="1384995"/>
          </a:xfrm>
          <a:prstGeom prst="rect">
            <a:avLst/>
          </a:prstGeom>
          <a:noFill/>
        </p:spPr>
        <p:txBody>
          <a:bodyPr wrap="square" rtlCol="0">
            <a:spAutoFit/>
          </a:bodyPr>
          <a:lstStyle/>
          <a:p>
            <a:r>
              <a:rPr lang="en-US" sz="2800" dirty="0"/>
              <a:t>Treatments initially decreased diversity, but whole system was headed in that direction</a:t>
            </a:r>
          </a:p>
        </p:txBody>
      </p:sp>
      <p:pic>
        <p:nvPicPr>
          <p:cNvPr id="5" name="Picture 4">
            <a:extLst>
              <a:ext uri="{FF2B5EF4-FFF2-40B4-BE49-F238E27FC236}">
                <a16:creationId xmlns:a16="http://schemas.microsoft.com/office/drawing/2014/main" id="{AF5694FA-A2B5-EC4D-9775-A275F2E6777E}"/>
              </a:ext>
            </a:extLst>
          </p:cNvPr>
          <p:cNvPicPr/>
          <p:nvPr/>
        </p:nvPicPr>
        <p:blipFill>
          <a:blip r:embed="rId2">
            <a:extLst>
              <a:ext uri="{28A0092B-C50C-407E-A947-70E740481C1C}">
                <a14:useLocalDpi xmlns:a14="http://schemas.microsoft.com/office/drawing/2010/main"/>
              </a:ext>
            </a:extLst>
          </a:blip>
          <a:stretch>
            <a:fillRect/>
          </a:stretch>
        </p:blipFill>
        <p:spPr>
          <a:xfrm>
            <a:off x="1450483" y="117666"/>
            <a:ext cx="4691010" cy="6437917"/>
          </a:xfrm>
          <a:prstGeom prst="rect">
            <a:avLst/>
          </a:prstGeom>
        </p:spPr>
      </p:pic>
      <p:sp>
        <p:nvSpPr>
          <p:cNvPr id="6" name="TextBox 5">
            <a:extLst>
              <a:ext uri="{FF2B5EF4-FFF2-40B4-BE49-F238E27FC236}">
                <a16:creationId xmlns:a16="http://schemas.microsoft.com/office/drawing/2014/main" id="{A9C406A5-2748-C24C-B289-00CCC3AAEDF2}"/>
              </a:ext>
            </a:extLst>
          </p:cNvPr>
          <p:cNvSpPr txBox="1"/>
          <p:nvPr/>
        </p:nvSpPr>
        <p:spPr>
          <a:xfrm>
            <a:off x="10065712" y="6488668"/>
            <a:ext cx="2126288" cy="369332"/>
          </a:xfrm>
          <a:prstGeom prst="rect">
            <a:avLst/>
          </a:prstGeom>
          <a:noFill/>
        </p:spPr>
        <p:txBody>
          <a:bodyPr wrap="none" rtlCol="0">
            <a:spAutoFit/>
          </a:bodyPr>
          <a:lstStyle/>
          <a:p>
            <a:r>
              <a:rPr lang="en-US" dirty="0" err="1"/>
              <a:t>Ploughe</a:t>
            </a:r>
            <a:r>
              <a:rPr lang="en-US" dirty="0"/>
              <a:t> et al. (2021)</a:t>
            </a:r>
          </a:p>
        </p:txBody>
      </p:sp>
    </p:spTree>
    <p:extLst>
      <p:ext uri="{BB962C8B-B14F-4D97-AF65-F5344CB8AC3E}">
        <p14:creationId xmlns:p14="http://schemas.microsoft.com/office/powerpoint/2010/main" val="3313158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D9755-5344-E243-87C4-C072EBB90BC1}"/>
              </a:ext>
            </a:extLst>
          </p:cNvPr>
          <p:cNvPicPr>
            <a:picLocks noChangeAspect="1"/>
          </p:cNvPicPr>
          <p:nvPr/>
        </p:nvPicPr>
        <p:blipFill>
          <a:blip r:embed="rId2"/>
          <a:stretch>
            <a:fillRect/>
          </a:stretch>
        </p:blipFill>
        <p:spPr>
          <a:xfrm>
            <a:off x="0" y="345695"/>
            <a:ext cx="12192000" cy="6166610"/>
          </a:xfrm>
          <a:prstGeom prst="rect">
            <a:avLst/>
          </a:prstGeom>
        </p:spPr>
      </p:pic>
    </p:spTree>
    <p:extLst>
      <p:ext uri="{BB962C8B-B14F-4D97-AF65-F5344CB8AC3E}">
        <p14:creationId xmlns:p14="http://schemas.microsoft.com/office/powerpoint/2010/main" val="239400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467C-2491-734C-B962-0EBD85ABA6A1}"/>
              </a:ext>
            </a:extLst>
          </p:cNvPr>
          <p:cNvSpPr>
            <a:spLocks noGrp="1"/>
          </p:cNvSpPr>
          <p:nvPr>
            <p:ph type="title"/>
          </p:nvPr>
        </p:nvSpPr>
        <p:spPr/>
        <p:txBody>
          <a:bodyPr/>
          <a:lstStyle/>
          <a:p>
            <a:r>
              <a:rPr lang="en-US" dirty="0"/>
              <a:t>Ecosystems are always in flux</a:t>
            </a:r>
          </a:p>
        </p:txBody>
      </p:sp>
      <p:pic>
        <p:nvPicPr>
          <p:cNvPr id="3" name="Picture 2">
            <a:extLst>
              <a:ext uri="{FF2B5EF4-FFF2-40B4-BE49-F238E27FC236}">
                <a16:creationId xmlns:a16="http://schemas.microsoft.com/office/drawing/2014/main" id="{4C62AD00-8559-204C-B36A-31F510B39FBA}"/>
              </a:ext>
            </a:extLst>
          </p:cNvPr>
          <p:cNvPicPr>
            <a:picLocks noChangeAspect="1"/>
          </p:cNvPicPr>
          <p:nvPr/>
        </p:nvPicPr>
        <p:blipFill>
          <a:blip r:embed="rId3"/>
          <a:stretch>
            <a:fillRect/>
          </a:stretch>
        </p:blipFill>
        <p:spPr>
          <a:xfrm>
            <a:off x="1965277" y="1905558"/>
            <a:ext cx="8261445" cy="4458360"/>
          </a:xfrm>
          <a:prstGeom prst="rect">
            <a:avLst/>
          </a:prstGeom>
        </p:spPr>
      </p:pic>
      <p:sp>
        <p:nvSpPr>
          <p:cNvPr id="4" name="TextBox 3">
            <a:extLst>
              <a:ext uri="{FF2B5EF4-FFF2-40B4-BE49-F238E27FC236}">
                <a16:creationId xmlns:a16="http://schemas.microsoft.com/office/drawing/2014/main" id="{43323059-E70E-1642-AC59-9DC1CCF15368}"/>
              </a:ext>
            </a:extLst>
          </p:cNvPr>
          <p:cNvSpPr txBox="1"/>
          <p:nvPr/>
        </p:nvSpPr>
        <p:spPr>
          <a:xfrm>
            <a:off x="10116880" y="6488668"/>
            <a:ext cx="2075120" cy="369332"/>
          </a:xfrm>
          <a:prstGeom prst="rect">
            <a:avLst/>
          </a:prstGeom>
          <a:noFill/>
        </p:spPr>
        <p:txBody>
          <a:bodyPr wrap="none" rtlCol="0">
            <a:spAutoFit/>
          </a:bodyPr>
          <a:lstStyle/>
          <a:p>
            <a:r>
              <a:rPr lang="en-US" dirty="0"/>
              <a:t>Langley et al. (2018)</a:t>
            </a:r>
          </a:p>
        </p:txBody>
      </p:sp>
    </p:spTree>
    <p:extLst>
      <p:ext uri="{BB962C8B-B14F-4D97-AF65-F5344CB8AC3E}">
        <p14:creationId xmlns:p14="http://schemas.microsoft.com/office/powerpoint/2010/main" val="3624760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467C-2491-734C-B962-0EBD85ABA6A1}"/>
              </a:ext>
            </a:extLst>
          </p:cNvPr>
          <p:cNvSpPr>
            <a:spLocks noGrp="1"/>
          </p:cNvSpPr>
          <p:nvPr>
            <p:ph type="title"/>
          </p:nvPr>
        </p:nvSpPr>
        <p:spPr/>
        <p:txBody>
          <a:bodyPr/>
          <a:lstStyle/>
          <a:p>
            <a:r>
              <a:rPr lang="en-US" dirty="0"/>
              <a:t>Ecosystems are always in flux</a:t>
            </a:r>
          </a:p>
        </p:txBody>
      </p:sp>
      <p:sp>
        <p:nvSpPr>
          <p:cNvPr id="4" name="TextBox 3">
            <a:extLst>
              <a:ext uri="{FF2B5EF4-FFF2-40B4-BE49-F238E27FC236}">
                <a16:creationId xmlns:a16="http://schemas.microsoft.com/office/drawing/2014/main" id="{43323059-E70E-1642-AC59-9DC1CCF15368}"/>
              </a:ext>
            </a:extLst>
          </p:cNvPr>
          <p:cNvSpPr txBox="1"/>
          <p:nvPr/>
        </p:nvSpPr>
        <p:spPr>
          <a:xfrm>
            <a:off x="10116880" y="6488668"/>
            <a:ext cx="2075120" cy="369332"/>
          </a:xfrm>
          <a:prstGeom prst="rect">
            <a:avLst/>
          </a:prstGeom>
          <a:noFill/>
        </p:spPr>
        <p:txBody>
          <a:bodyPr wrap="none" rtlCol="0">
            <a:spAutoFit/>
          </a:bodyPr>
          <a:lstStyle/>
          <a:p>
            <a:r>
              <a:rPr lang="en-US" dirty="0"/>
              <a:t>Langley et al. (2018)</a:t>
            </a:r>
          </a:p>
        </p:txBody>
      </p:sp>
      <p:pic>
        <p:nvPicPr>
          <p:cNvPr id="5" name="Picture 4">
            <a:extLst>
              <a:ext uri="{FF2B5EF4-FFF2-40B4-BE49-F238E27FC236}">
                <a16:creationId xmlns:a16="http://schemas.microsoft.com/office/drawing/2014/main" id="{D6580E53-C0FC-294A-9BBB-A46249407C70}"/>
              </a:ext>
            </a:extLst>
          </p:cNvPr>
          <p:cNvPicPr>
            <a:picLocks noChangeAspect="1"/>
          </p:cNvPicPr>
          <p:nvPr/>
        </p:nvPicPr>
        <p:blipFill rotWithShape="1">
          <a:blip r:embed="rId3"/>
          <a:srcRect r="43233"/>
          <a:stretch/>
        </p:blipFill>
        <p:spPr>
          <a:xfrm>
            <a:off x="3257709" y="1690688"/>
            <a:ext cx="3371691" cy="5167312"/>
          </a:xfrm>
          <a:prstGeom prst="rect">
            <a:avLst/>
          </a:prstGeom>
        </p:spPr>
      </p:pic>
      <p:sp>
        <p:nvSpPr>
          <p:cNvPr id="6" name="TextBox 5">
            <a:extLst>
              <a:ext uri="{FF2B5EF4-FFF2-40B4-BE49-F238E27FC236}">
                <a16:creationId xmlns:a16="http://schemas.microsoft.com/office/drawing/2014/main" id="{9AB1676B-1021-2D4A-A515-20842C6F9383}"/>
              </a:ext>
            </a:extLst>
          </p:cNvPr>
          <p:cNvSpPr txBox="1"/>
          <p:nvPr/>
        </p:nvSpPr>
        <p:spPr>
          <a:xfrm>
            <a:off x="7511143" y="3331028"/>
            <a:ext cx="4680857" cy="1384995"/>
          </a:xfrm>
          <a:prstGeom prst="rect">
            <a:avLst/>
          </a:prstGeom>
          <a:noFill/>
        </p:spPr>
        <p:txBody>
          <a:bodyPr wrap="square" rtlCol="0">
            <a:spAutoFit/>
          </a:bodyPr>
          <a:lstStyle/>
          <a:p>
            <a:r>
              <a:rPr lang="en-US" sz="2800" dirty="0" err="1"/>
              <a:t>r</a:t>
            </a:r>
            <a:r>
              <a:rPr lang="en-US" sz="2800" baseline="-25000" dirty="0" err="1"/>
              <a:t>ambient</a:t>
            </a:r>
            <a:r>
              <a:rPr lang="en-US" sz="2800" dirty="0"/>
              <a:t> = change in species composition over time in ambient plots</a:t>
            </a:r>
          </a:p>
        </p:txBody>
      </p:sp>
    </p:spTree>
    <p:extLst>
      <p:ext uri="{BB962C8B-B14F-4D97-AF65-F5344CB8AC3E}">
        <p14:creationId xmlns:p14="http://schemas.microsoft.com/office/powerpoint/2010/main" val="2492483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6387-42A5-7D4B-A572-5FFEF09978C8}"/>
              </a:ext>
            </a:extLst>
          </p:cNvPr>
          <p:cNvSpPr>
            <a:spLocks noGrp="1"/>
          </p:cNvSpPr>
          <p:nvPr>
            <p:ph type="title"/>
          </p:nvPr>
        </p:nvSpPr>
        <p:spPr/>
        <p:txBody>
          <a:bodyPr/>
          <a:lstStyle/>
          <a:p>
            <a:r>
              <a:rPr lang="en-US" dirty="0"/>
              <a:t>Natural fluctuations &gt; response to treatments</a:t>
            </a:r>
          </a:p>
        </p:txBody>
      </p:sp>
      <p:pic>
        <p:nvPicPr>
          <p:cNvPr id="3" name="Picture 2">
            <a:extLst>
              <a:ext uri="{FF2B5EF4-FFF2-40B4-BE49-F238E27FC236}">
                <a16:creationId xmlns:a16="http://schemas.microsoft.com/office/drawing/2014/main" id="{D6D2CD80-06E9-4746-9C8B-560EC2D77022}"/>
              </a:ext>
            </a:extLst>
          </p:cNvPr>
          <p:cNvPicPr>
            <a:picLocks noChangeAspect="1"/>
          </p:cNvPicPr>
          <p:nvPr/>
        </p:nvPicPr>
        <p:blipFill rotWithShape="1">
          <a:blip r:embed="rId3"/>
          <a:srcRect b="62411"/>
          <a:stretch/>
        </p:blipFill>
        <p:spPr>
          <a:xfrm>
            <a:off x="838200" y="2183707"/>
            <a:ext cx="2819400" cy="3080454"/>
          </a:xfrm>
          <a:prstGeom prst="rect">
            <a:avLst/>
          </a:prstGeom>
        </p:spPr>
      </p:pic>
      <p:pic>
        <p:nvPicPr>
          <p:cNvPr id="4" name="Picture 3">
            <a:extLst>
              <a:ext uri="{FF2B5EF4-FFF2-40B4-BE49-F238E27FC236}">
                <a16:creationId xmlns:a16="http://schemas.microsoft.com/office/drawing/2014/main" id="{5A10453F-28E5-4E40-9951-26D0747EEB1F}"/>
              </a:ext>
            </a:extLst>
          </p:cNvPr>
          <p:cNvPicPr>
            <a:picLocks noChangeAspect="1"/>
          </p:cNvPicPr>
          <p:nvPr/>
        </p:nvPicPr>
        <p:blipFill rotWithShape="1">
          <a:blip r:embed="rId3"/>
          <a:srcRect t="37589"/>
          <a:stretch/>
        </p:blipFill>
        <p:spPr>
          <a:xfrm>
            <a:off x="3856413" y="2183707"/>
            <a:ext cx="2577043" cy="4674948"/>
          </a:xfrm>
          <a:prstGeom prst="rect">
            <a:avLst/>
          </a:prstGeom>
        </p:spPr>
      </p:pic>
      <p:sp>
        <p:nvSpPr>
          <p:cNvPr id="5" name="TextBox 4">
            <a:extLst>
              <a:ext uri="{FF2B5EF4-FFF2-40B4-BE49-F238E27FC236}">
                <a16:creationId xmlns:a16="http://schemas.microsoft.com/office/drawing/2014/main" id="{ED762A78-5A50-6849-9914-29556197508D}"/>
              </a:ext>
            </a:extLst>
          </p:cNvPr>
          <p:cNvSpPr txBox="1"/>
          <p:nvPr/>
        </p:nvSpPr>
        <p:spPr>
          <a:xfrm>
            <a:off x="7200899" y="3184071"/>
            <a:ext cx="4816929" cy="2554545"/>
          </a:xfrm>
          <a:prstGeom prst="rect">
            <a:avLst/>
          </a:prstGeom>
          <a:noFill/>
        </p:spPr>
        <p:txBody>
          <a:bodyPr wrap="square" rtlCol="0">
            <a:spAutoFit/>
          </a:bodyPr>
          <a:lstStyle/>
          <a:p>
            <a:r>
              <a:rPr lang="en-US" sz="3200" dirty="0"/>
              <a:t>Change under ambient conditions (x-axis) outpaces change in response to treatments (y-axis). That is, all slopes are &lt;1.</a:t>
            </a:r>
          </a:p>
        </p:txBody>
      </p:sp>
      <p:sp>
        <p:nvSpPr>
          <p:cNvPr id="6" name="TextBox 5">
            <a:extLst>
              <a:ext uri="{FF2B5EF4-FFF2-40B4-BE49-F238E27FC236}">
                <a16:creationId xmlns:a16="http://schemas.microsoft.com/office/drawing/2014/main" id="{65F854F6-BF74-7943-85CF-F15B3D91E3AF}"/>
              </a:ext>
            </a:extLst>
          </p:cNvPr>
          <p:cNvSpPr txBox="1"/>
          <p:nvPr/>
        </p:nvSpPr>
        <p:spPr>
          <a:xfrm>
            <a:off x="10116880" y="6488668"/>
            <a:ext cx="2075120" cy="369332"/>
          </a:xfrm>
          <a:prstGeom prst="rect">
            <a:avLst/>
          </a:prstGeom>
          <a:noFill/>
        </p:spPr>
        <p:txBody>
          <a:bodyPr wrap="none" rtlCol="0">
            <a:spAutoFit/>
          </a:bodyPr>
          <a:lstStyle/>
          <a:p>
            <a:r>
              <a:rPr lang="en-US" dirty="0"/>
              <a:t>Langley et al. (2018)</a:t>
            </a:r>
          </a:p>
        </p:txBody>
      </p:sp>
    </p:spTree>
    <p:extLst>
      <p:ext uri="{BB962C8B-B14F-4D97-AF65-F5344CB8AC3E}">
        <p14:creationId xmlns:p14="http://schemas.microsoft.com/office/powerpoint/2010/main" val="93016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6FF-25EB-1F41-8CB5-7D52CF4151FC}"/>
              </a:ext>
            </a:extLst>
          </p:cNvPr>
          <p:cNvSpPr>
            <a:spLocks noGrp="1"/>
          </p:cNvSpPr>
          <p:nvPr>
            <p:ph type="title"/>
          </p:nvPr>
        </p:nvSpPr>
        <p:spPr/>
        <p:txBody>
          <a:bodyPr/>
          <a:lstStyle/>
          <a:p>
            <a:r>
              <a:rPr lang="en-US" dirty="0"/>
              <a:t>What drives changes in ecosystem processes over time?</a:t>
            </a:r>
          </a:p>
        </p:txBody>
      </p:sp>
      <p:sp>
        <p:nvSpPr>
          <p:cNvPr id="3" name="Text Placeholder 2">
            <a:extLst>
              <a:ext uri="{FF2B5EF4-FFF2-40B4-BE49-F238E27FC236}">
                <a16:creationId xmlns:a16="http://schemas.microsoft.com/office/drawing/2014/main" id="{FB2587E2-282C-2D4D-AA4C-36EE970BC8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43771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DAD7-32EF-A946-BDD2-BAB4A692D2F0}"/>
              </a:ext>
            </a:extLst>
          </p:cNvPr>
          <p:cNvSpPr>
            <a:spLocks noGrp="1"/>
          </p:cNvSpPr>
          <p:nvPr>
            <p:ph type="title"/>
          </p:nvPr>
        </p:nvSpPr>
        <p:spPr/>
        <p:txBody>
          <a:bodyPr/>
          <a:lstStyle/>
          <a:p>
            <a:r>
              <a:rPr lang="en-US" dirty="0">
                <a:solidFill>
                  <a:srgbClr val="7030A0"/>
                </a:solidFill>
              </a:rPr>
              <a:t>Temporal dynamics</a:t>
            </a:r>
            <a:r>
              <a:rPr lang="en-US" dirty="0"/>
              <a:t>: Disturbance</a:t>
            </a:r>
          </a:p>
        </p:txBody>
      </p:sp>
      <p:sp>
        <p:nvSpPr>
          <p:cNvPr id="3" name="Text Placeholder 2">
            <a:extLst>
              <a:ext uri="{FF2B5EF4-FFF2-40B4-BE49-F238E27FC236}">
                <a16:creationId xmlns:a16="http://schemas.microsoft.com/office/drawing/2014/main" id="{38F7042E-A7A7-0C4B-9DC7-EF94A652B01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0186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B91DA-A37C-AC46-8F0B-BAE5865822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12192000" cy="8106383"/>
          </a:xfrm>
          <a:prstGeom prst="rect">
            <a:avLst/>
          </a:prstGeom>
        </p:spPr>
      </p:pic>
      <p:sp>
        <p:nvSpPr>
          <p:cNvPr id="2" name="Title 1">
            <a:extLst>
              <a:ext uri="{FF2B5EF4-FFF2-40B4-BE49-F238E27FC236}">
                <a16:creationId xmlns:a16="http://schemas.microsoft.com/office/drawing/2014/main" id="{47EFC74A-8F31-F542-95DF-A03F0CF18340}"/>
              </a:ext>
            </a:extLst>
          </p:cNvPr>
          <p:cNvSpPr>
            <a:spLocks noGrp="1"/>
          </p:cNvSpPr>
          <p:nvPr>
            <p:ph type="title"/>
          </p:nvPr>
        </p:nvSpPr>
        <p:spPr>
          <a:xfrm>
            <a:off x="831850" y="426849"/>
            <a:ext cx="10515600" cy="2852737"/>
          </a:xfrm>
        </p:spPr>
        <p:txBody>
          <a:bodyPr>
            <a:normAutofit/>
          </a:bodyPr>
          <a:lstStyle/>
          <a:p>
            <a:r>
              <a:rPr lang="en-US" sz="9600" b="1" dirty="0">
                <a:solidFill>
                  <a:schemeClr val="bg1"/>
                </a:solidFill>
              </a:rPr>
              <a:t>Is disturbance bad for ecosystems?</a:t>
            </a:r>
          </a:p>
        </p:txBody>
      </p:sp>
    </p:spTree>
    <p:extLst>
      <p:ext uri="{BB962C8B-B14F-4D97-AF65-F5344CB8AC3E}">
        <p14:creationId xmlns:p14="http://schemas.microsoft.com/office/powerpoint/2010/main" val="235131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DE9A1-59AA-9848-A0C3-853278296246}"/>
              </a:ext>
            </a:extLst>
          </p:cNvPr>
          <p:cNvPicPr>
            <a:picLocks noChangeAspect="1"/>
          </p:cNvPicPr>
          <p:nvPr/>
        </p:nvPicPr>
        <p:blipFill>
          <a:blip r:embed="rId2"/>
          <a:stretch>
            <a:fillRect/>
          </a:stretch>
        </p:blipFill>
        <p:spPr>
          <a:xfrm>
            <a:off x="704850" y="158750"/>
            <a:ext cx="10782300" cy="6540500"/>
          </a:xfrm>
          <a:prstGeom prst="rect">
            <a:avLst/>
          </a:prstGeom>
        </p:spPr>
      </p:pic>
    </p:spTree>
    <p:extLst>
      <p:ext uri="{BB962C8B-B14F-4D97-AF65-F5344CB8AC3E}">
        <p14:creationId xmlns:p14="http://schemas.microsoft.com/office/powerpoint/2010/main" val="1921553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A4A4-6F4A-E842-A4F3-9B0EE5F01062}"/>
              </a:ext>
            </a:extLst>
          </p:cNvPr>
          <p:cNvSpPr>
            <a:spLocks noGrp="1"/>
          </p:cNvSpPr>
          <p:nvPr>
            <p:ph type="title"/>
          </p:nvPr>
        </p:nvSpPr>
        <p:spPr/>
        <p:txBody>
          <a:bodyPr/>
          <a:lstStyle/>
          <a:p>
            <a:r>
              <a:rPr lang="en-US" dirty="0"/>
              <a:t>Types of succession</a:t>
            </a:r>
          </a:p>
        </p:txBody>
      </p:sp>
      <p:sp>
        <p:nvSpPr>
          <p:cNvPr id="3" name="Content Placeholder 2">
            <a:extLst>
              <a:ext uri="{FF2B5EF4-FFF2-40B4-BE49-F238E27FC236}">
                <a16:creationId xmlns:a16="http://schemas.microsoft.com/office/drawing/2014/main" id="{AD2B6AF6-E96E-B84A-8E0D-8DE1417B5060}"/>
              </a:ext>
            </a:extLst>
          </p:cNvPr>
          <p:cNvSpPr>
            <a:spLocks noGrp="1"/>
          </p:cNvSpPr>
          <p:nvPr>
            <p:ph idx="1"/>
          </p:nvPr>
        </p:nvSpPr>
        <p:spPr/>
        <p:txBody>
          <a:bodyPr>
            <a:normAutofit/>
          </a:bodyPr>
          <a:lstStyle/>
          <a:p>
            <a:r>
              <a:rPr lang="en-US" sz="3200" dirty="0"/>
              <a:t>Primary</a:t>
            </a:r>
          </a:p>
          <a:p>
            <a:pPr lvl="1"/>
            <a:r>
              <a:rPr lang="en-US" sz="2800" dirty="0"/>
              <a:t>All organic matter is removed</a:t>
            </a:r>
          </a:p>
          <a:p>
            <a:pPr lvl="1"/>
            <a:r>
              <a:rPr lang="en-US" sz="2800" dirty="0"/>
              <a:t>Very little starting material</a:t>
            </a:r>
          </a:p>
          <a:p>
            <a:pPr lvl="1"/>
            <a:r>
              <a:rPr lang="en-US" sz="2800" dirty="0"/>
              <a:t>E.g., volcano, glacier</a:t>
            </a:r>
          </a:p>
          <a:p>
            <a:r>
              <a:rPr lang="en-US" sz="3200" dirty="0"/>
              <a:t>Secondary</a:t>
            </a:r>
          </a:p>
          <a:p>
            <a:pPr lvl="1"/>
            <a:r>
              <a:rPr lang="en-US" sz="2800" dirty="0"/>
              <a:t>Some organic matter remains</a:t>
            </a:r>
          </a:p>
          <a:p>
            <a:pPr lvl="1"/>
            <a:r>
              <a:rPr lang="en-US" sz="2800" dirty="0"/>
              <a:t>Some starting material</a:t>
            </a:r>
          </a:p>
          <a:p>
            <a:pPr lvl="1"/>
            <a:r>
              <a:rPr lang="en-US" sz="2800" dirty="0"/>
              <a:t>Happening all the time</a:t>
            </a:r>
          </a:p>
          <a:p>
            <a:pPr lvl="1"/>
            <a:r>
              <a:rPr lang="en-US" sz="2800" dirty="0"/>
              <a:t>E.g., fire, herbivory</a:t>
            </a:r>
          </a:p>
        </p:txBody>
      </p:sp>
      <p:pic>
        <p:nvPicPr>
          <p:cNvPr id="4" name="Picture 3">
            <a:extLst>
              <a:ext uri="{FF2B5EF4-FFF2-40B4-BE49-F238E27FC236}">
                <a16:creationId xmlns:a16="http://schemas.microsoft.com/office/drawing/2014/main" id="{5271BACA-6088-8241-BB8A-0D8FB11445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0205" y="1382843"/>
            <a:ext cx="3482631" cy="2321754"/>
          </a:xfrm>
          <a:prstGeom prst="rect">
            <a:avLst/>
          </a:prstGeom>
        </p:spPr>
      </p:pic>
      <p:pic>
        <p:nvPicPr>
          <p:cNvPr id="5" name="Picture 4">
            <a:extLst>
              <a:ext uri="{FF2B5EF4-FFF2-40B4-BE49-F238E27FC236}">
                <a16:creationId xmlns:a16="http://schemas.microsoft.com/office/drawing/2014/main" id="{85ACF1CB-76D4-514E-90E8-D7EB8BD23E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06906" y="3704597"/>
            <a:ext cx="1910071" cy="2907742"/>
          </a:xfrm>
          <a:prstGeom prst="rect">
            <a:avLst/>
          </a:prstGeom>
        </p:spPr>
      </p:pic>
      <p:pic>
        <p:nvPicPr>
          <p:cNvPr id="6" name="Picture 5">
            <a:extLst>
              <a:ext uri="{FF2B5EF4-FFF2-40B4-BE49-F238E27FC236}">
                <a16:creationId xmlns:a16="http://schemas.microsoft.com/office/drawing/2014/main" id="{A2567867-4070-AB45-845F-BC089DBFE7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03269" y="4664427"/>
            <a:ext cx="3075954" cy="1730224"/>
          </a:xfrm>
          <a:prstGeom prst="rect">
            <a:avLst/>
          </a:prstGeom>
        </p:spPr>
      </p:pic>
    </p:spTree>
    <p:extLst>
      <p:ext uri="{BB962C8B-B14F-4D97-AF65-F5344CB8AC3E}">
        <p14:creationId xmlns:p14="http://schemas.microsoft.com/office/powerpoint/2010/main" val="105275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D23B-8B5D-7C44-9EF9-CFE4EC30E871}"/>
              </a:ext>
            </a:extLst>
          </p:cNvPr>
          <p:cNvSpPr>
            <a:spLocks noGrp="1"/>
          </p:cNvSpPr>
          <p:nvPr>
            <p:ph type="title"/>
          </p:nvPr>
        </p:nvSpPr>
        <p:spPr/>
        <p:txBody>
          <a:bodyPr/>
          <a:lstStyle/>
          <a:p>
            <a:r>
              <a:rPr lang="en-US" dirty="0"/>
              <a:t>An ecosystem’s disturbance regime</a:t>
            </a:r>
          </a:p>
        </p:txBody>
      </p:sp>
      <p:sp>
        <p:nvSpPr>
          <p:cNvPr id="3" name="Content Placeholder 2">
            <a:extLst>
              <a:ext uri="{FF2B5EF4-FFF2-40B4-BE49-F238E27FC236}">
                <a16:creationId xmlns:a16="http://schemas.microsoft.com/office/drawing/2014/main" id="{E2187B9B-0235-1C46-873A-9E63D177FC4D}"/>
              </a:ext>
            </a:extLst>
          </p:cNvPr>
          <p:cNvSpPr>
            <a:spLocks noGrp="1"/>
          </p:cNvSpPr>
          <p:nvPr>
            <p:ph idx="1"/>
          </p:nvPr>
        </p:nvSpPr>
        <p:spPr/>
        <p:txBody>
          <a:bodyPr>
            <a:normAutofit/>
          </a:bodyPr>
          <a:lstStyle/>
          <a:p>
            <a:r>
              <a:rPr lang="en-US" sz="4000" dirty="0">
                <a:solidFill>
                  <a:srgbClr val="7030A0"/>
                </a:solidFill>
              </a:rPr>
              <a:t>Type</a:t>
            </a:r>
            <a:r>
              <a:rPr lang="en-US" sz="4000" dirty="0"/>
              <a:t> of disturbance</a:t>
            </a:r>
          </a:p>
          <a:p>
            <a:pPr lvl="1"/>
            <a:r>
              <a:rPr lang="en-US" sz="3600" dirty="0"/>
              <a:t>What happens?</a:t>
            </a:r>
          </a:p>
          <a:p>
            <a:r>
              <a:rPr lang="en-US" sz="4000" dirty="0">
                <a:solidFill>
                  <a:srgbClr val="7030A0"/>
                </a:solidFill>
              </a:rPr>
              <a:t>Severity</a:t>
            </a:r>
            <a:r>
              <a:rPr lang="en-US" sz="4000" dirty="0"/>
              <a:t> of disturbance</a:t>
            </a:r>
          </a:p>
          <a:p>
            <a:pPr lvl="1"/>
            <a:r>
              <a:rPr lang="en-US" sz="3600" dirty="0"/>
              <a:t>How much change does it cause?</a:t>
            </a:r>
          </a:p>
          <a:p>
            <a:r>
              <a:rPr lang="en-US" sz="4000" dirty="0">
                <a:solidFill>
                  <a:srgbClr val="7030A0"/>
                </a:solidFill>
              </a:rPr>
              <a:t>Frequency</a:t>
            </a:r>
            <a:r>
              <a:rPr lang="en-US" sz="4000" dirty="0"/>
              <a:t> of disturbance</a:t>
            </a:r>
          </a:p>
          <a:p>
            <a:pPr lvl="1"/>
            <a:r>
              <a:rPr lang="en-US" sz="3600" dirty="0"/>
              <a:t>How often does it happen?</a:t>
            </a:r>
          </a:p>
        </p:txBody>
      </p:sp>
    </p:spTree>
    <p:extLst>
      <p:ext uri="{BB962C8B-B14F-4D97-AF65-F5344CB8AC3E}">
        <p14:creationId xmlns:p14="http://schemas.microsoft.com/office/powerpoint/2010/main" val="663681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06BE-A4E5-5945-99B0-A0ED1CA0979A}"/>
              </a:ext>
            </a:extLst>
          </p:cNvPr>
          <p:cNvSpPr>
            <a:spLocks noGrp="1"/>
          </p:cNvSpPr>
          <p:nvPr>
            <p:ph type="title"/>
          </p:nvPr>
        </p:nvSpPr>
        <p:spPr>
          <a:xfrm>
            <a:off x="838200" y="365125"/>
            <a:ext cx="10515600" cy="1601168"/>
          </a:xfrm>
        </p:spPr>
        <p:txBody>
          <a:bodyPr>
            <a:normAutofit/>
          </a:bodyPr>
          <a:lstStyle/>
          <a:p>
            <a:r>
              <a:rPr lang="en-US" sz="5400" dirty="0"/>
              <a:t>Global change is impacting disturbance </a:t>
            </a:r>
            <a:r>
              <a:rPr lang="en-US" sz="5400" u="sng" dirty="0">
                <a:solidFill>
                  <a:srgbClr val="7030A0"/>
                </a:solidFill>
              </a:rPr>
              <a:t>regimes</a:t>
            </a:r>
          </a:p>
        </p:txBody>
      </p:sp>
      <p:pic>
        <p:nvPicPr>
          <p:cNvPr id="3" name="Picture 2">
            <a:extLst>
              <a:ext uri="{FF2B5EF4-FFF2-40B4-BE49-F238E27FC236}">
                <a16:creationId xmlns:a16="http://schemas.microsoft.com/office/drawing/2014/main" id="{21228705-800D-1545-A837-2A647C548767}"/>
              </a:ext>
            </a:extLst>
          </p:cNvPr>
          <p:cNvPicPr>
            <a:picLocks noChangeAspect="1"/>
          </p:cNvPicPr>
          <p:nvPr/>
        </p:nvPicPr>
        <p:blipFill>
          <a:blip r:embed="rId2"/>
          <a:stretch>
            <a:fillRect/>
          </a:stretch>
        </p:blipFill>
        <p:spPr>
          <a:xfrm>
            <a:off x="4708478" y="2334138"/>
            <a:ext cx="7483522" cy="2003827"/>
          </a:xfrm>
          <a:prstGeom prst="rect">
            <a:avLst/>
          </a:prstGeom>
        </p:spPr>
      </p:pic>
      <p:sp>
        <p:nvSpPr>
          <p:cNvPr id="4" name="TextBox 3">
            <a:extLst>
              <a:ext uri="{FF2B5EF4-FFF2-40B4-BE49-F238E27FC236}">
                <a16:creationId xmlns:a16="http://schemas.microsoft.com/office/drawing/2014/main" id="{D272262A-EEE2-2B48-A6A2-95DF3D439AF4}"/>
              </a:ext>
            </a:extLst>
          </p:cNvPr>
          <p:cNvSpPr txBox="1"/>
          <p:nvPr/>
        </p:nvSpPr>
        <p:spPr>
          <a:xfrm>
            <a:off x="10534174" y="4336478"/>
            <a:ext cx="1657826" cy="369332"/>
          </a:xfrm>
          <a:prstGeom prst="rect">
            <a:avLst/>
          </a:prstGeom>
          <a:noFill/>
        </p:spPr>
        <p:txBody>
          <a:bodyPr wrap="none" rtlCol="0">
            <a:spAutoFit/>
          </a:bodyPr>
          <a:lstStyle/>
          <a:p>
            <a:r>
              <a:rPr lang="en-US" dirty="0"/>
              <a:t>NBC (10/27/19)</a:t>
            </a:r>
          </a:p>
        </p:txBody>
      </p:sp>
      <p:pic>
        <p:nvPicPr>
          <p:cNvPr id="5" name="Picture 4">
            <a:extLst>
              <a:ext uri="{FF2B5EF4-FFF2-40B4-BE49-F238E27FC236}">
                <a16:creationId xmlns:a16="http://schemas.microsoft.com/office/drawing/2014/main" id="{FD23A07E-1933-1F4F-9864-14FFF96FBC23}"/>
              </a:ext>
            </a:extLst>
          </p:cNvPr>
          <p:cNvPicPr>
            <a:picLocks noChangeAspect="1"/>
          </p:cNvPicPr>
          <p:nvPr/>
        </p:nvPicPr>
        <p:blipFill>
          <a:blip r:embed="rId3"/>
          <a:stretch>
            <a:fillRect/>
          </a:stretch>
        </p:blipFill>
        <p:spPr>
          <a:xfrm>
            <a:off x="81888" y="4698962"/>
            <a:ext cx="6969172" cy="1831489"/>
          </a:xfrm>
          <a:prstGeom prst="rect">
            <a:avLst/>
          </a:prstGeom>
        </p:spPr>
      </p:pic>
      <p:pic>
        <p:nvPicPr>
          <p:cNvPr id="6" name="Picture 5">
            <a:extLst>
              <a:ext uri="{FF2B5EF4-FFF2-40B4-BE49-F238E27FC236}">
                <a16:creationId xmlns:a16="http://schemas.microsoft.com/office/drawing/2014/main" id="{FD635AA2-264E-7D41-B6BB-83FACBB24E48}"/>
              </a:ext>
            </a:extLst>
          </p:cNvPr>
          <p:cNvPicPr>
            <a:picLocks noChangeAspect="1"/>
          </p:cNvPicPr>
          <p:nvPr/>
        </p:nvPicPr>
        <p:blipFill>
          <a:blip r:embed="rId4"/>
          <a:stretch>
            <a:fillRect/>
          </a:stretch>
        </p:blipFill>
        <p:spPr>
          <a:xfrm>
            <a:off x="7280796" y="4705810"/>
            <a:ext cx="4388040" cy="1462680"/>
          </a:xfrm>
          <a:prstGeom prst="rect">
            <a:avLst/>
          </a:prstGeom>
        </p:spPr>
      </p:pic>
      <p:sp>
        <p:nvSpPr>
          <p:cNvPr id="7" name="TextBox 6">
            <a:extLst>
              <a:ext uri="{FF2B5EF4-FFF2-40B4-BE49-F238E27FC236}">
                <a16:creationId xmlns:a16="http://schemas.microsoft.com/office/drawing/2014/main" id="{F37C4746-7358-3C4C-B7F6-1AED445EF82E}"/>
              </a:ext>
            </a:extLst>
          </p:cNvPr>
          <p:cNvSpPr txBox="1"/>
          <p:nvPr/>
        </p:nvSpPr>
        <p:spPr>
          <a:xfrm>
            <a:off x="7280796" y="6167003"/>
            <a:ext cx="2122761" cy="369332"/>
          </a:xfrm>
          <a:prstGeom prst="rect">
            <a:avLst/>
          </a:prstGeom>
          <a:noFill/>
        </p:spPr>
        <p:txBody>
          <a:bodyPr wrap="none" rtlCol="0">
            <a:spAutoFit/>
          </a:bodyPr>
          <a:lstStyle/>
          <a:p>
            <a:r>
              <a:rPr lang="en-US" dirty="0"/>
              <a:t>Guardian (09/21/17)</a:t>
            </a:r>
          </a:p>
        </p:txBody>
      </p:sp>
      <p:sp>
        <p:nvSpPr>
          <p:cNvPr id="8" name="TextBox 7">
            <a:extLst>
              <a:ext uri="{FF2B5EF4-FFF2-40B4-BE49-F238E27FC236}">
                <a16:creationId xmlns:a16="http://schemas.microsoft.com/office/drawing/2014/main" id="{7F50A9FD-F50A-0646-9B37-496D63025D67}"/>
              </a:ext>
            </a:extLst>
          </p:cNvPr>
          <p:cNvSpPr txBox="1"/>
          <p:nvPr/>
        </p:nvSpPr>
        <p:spPr>
          <a:xfrm>
            <a:off x="218366" y="4740269"/>
            <a:ext cx="868186" cy="369332"/>
          </a:xfrm>
          <a:prstGeom prst="rect">
            <a:avLst/>
          </a:prstGeom>
          <a:solidFill>
            <a:schemeClr val="bg1"/>
          </a:solidFill>
        </p:spPr>
        <p:txBody>
          <a:bodyPr wrap="none" rtlCol="0">
            <a:spAutoFit/>
          </a:bodyPr>
          <a:lstStyle/>
          <a:p>
            <a:r>
              <a:rPr lang="en-US" dirty="0"/>
              <a:t>AP/CBS</a:t>
            </a:r>
          </a:p>
        </p:txBody>
      </p:sp>
      <p:pic>
        <p:nvPicPr>
          <p:cNvPr id="9" name="Picture 8">
            <a:extLst>
              <a:ext uri="{FF2B5EF4-FFF2-40B4-BE49-F238E27FC236}">
                <a16:creationId xmlns:a16="http://schemas.microsoft.com/office/drawing/2014/main" id="{E0EE5578-E572-9B49-9DF1-45B29BC092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6478" y="2811812"/>
            <a:ext cx="4476466" cy="980516"/>
          </a:xfrm>
          <a:prstGeom prst="rect">
            <a:avLst/>
          </a:prstGeom>
        </p:spPr>
      </p:pic>
      <p:sp>
        <p:nvSpPr>
          <p:cNvPr id="10" name="TextBox 9">
            <a:extLst>
              <a:ext uri="{FF2B5EF4-FFF2-40B4-BE49-F238E27FC236}">
                <a16:creationId xmlns:a16="http://schemas.microsoft.com/office/drawing/2014/main" id="{C9E9C70E-B59C-5441-857A-555CCC684FD0}"/>
              </a:ext>
            </a:extLst>
          </p:cNvPr>
          <p:cNvSpPr txBox="1"/>
          <p:nvPr/>
        </p:nvSpPr>
        <p:spPr>
          <a:xfrm>
            <a:off x="136478" y="3789410"/>
            <a:ext cx="1657826" cy="369332"/>
          </a:xfrm>
          <a:prstGeom prst="rect">
            <a:avLst/>
          </a:prstGeom>
          <a:noFill/>
        </p:spPr>
        <p:txBody>
          <a:bodyPr wrap="none" rtlCol="0">
            <a:spAutoFit/>
          </a:bodyPr>
          <a:lstStyle/>
          <a:p>
            <a:r>
              <a:rPr lang="en-US" dirty="0"/>
              <a:t>NBC (10/02/19)</a:t>
            </a:r>
          </a:p>
        </p:txBody>
      </p:sp>
    </p:spTree>
    <p:extLst>
      <p:ext uri="{BB962C8B-B14F-4D97-AF65-F5344CB8AC3E}">
        <p14:creationId xmlns:p14="http://schemas.microsoft.com/office/powerpoint/2010/main" val="1450626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F3EC-0F4A-8445-AD61-6239FFDED439}"/>
              </a:ext>
            </a:extLst>
          </p:cNvPr>
          <p:cNvSpPr>
            <a:spLocks noGrp="1"/>
          </p:cNvSpPr>
          <p:nvPr>
            <p:ph type="title"/>
          </p:nvPr>
        </p:nvSpPr>
        <p:spPr/>
        <p:txBody>
          <a:bodyPr/>
          <a:lstStyle/>
          <a:p>
            <a:r>
              <a:rPr lang="en-US" dirty="0"/>
              <a:t>Ecosystem impacts of disturbance - </a:t>
            </a:r>
            <a:r>
              <a:rPr lang="en-US" b="1" dirty="0">
                <a:solidFill>
                  <a:srgbClr val="7030A0"/>
                </a:solidFill>
              </a:rPr>
              <a:t>water</a:t>
            </a:r>
          </a:p>
        </p:txBody>
      </p:sp>
      <p:pic>
        <p:nvPicPr>
          <p:cNvPr id="4" name="Picture 3">
            <a:extLst>
              <a:ext uri="{FF2B5EF4-FFF2-40B4-BE49-F238E27FC236}">
                <a16:creationId xmlns:a16="http://schemas.microsoft.com/office/drawing/2014/main" id="{DFE81662-EDEF-E84B-B56C-DDCC9DE2E39B}"/>
              </a:ext>
            </a:extLst>
          </p:cNvPr>
          <p:cNvPicPr>
            <a:picLocks noChangeAspect="1"/>
          </p:cNvPicPr>
          <p:nvPr/>
        </p:nvPicPr>
        <p:blipFill>
          <a:blip r:embed="rId2"/>
          <a:stretch>
            <a:fillRect/>
          </a:stretch>
        </p:blipFill>
        <p:spPr>
          <a:xfrm>
            <a:off x="2705100" y="1893911"/>
            <a:ext cx="6781800" cy="4762500"/>
          </a:xfrm>
          <a:prstGeom prst="rect">
            <a:avLst/>
          </a:prstGeom>
        </p:spPr>
      </p:pic>
    </p:spTree>
    <p:extLst>
      <p:ext uri="{BB962C8B-B14F-4D97-AF65-F5344CB8AC3E}">
        <p14:creationId xmlns:p14="http://schemas.microsoft.com/office/powerpoint/2010/main" val="277276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F3EC-0F4A-8445-AD61-6239FFDED439}"/>
              </a:ext>
            </a:extLst>
          </p:cNvPr>
          <p:cNvSpPr>
            <a:spLocks noGrp="1"/>
          </p:cNvSpPr>
          <p:nvPr>
            <p:ph type="title"/>
          </p:nvPr>
        </p:nvSpPr>
        <p:spPr/>
        <p:txBody>
          <a:bodyPr/>
          <a:lstStyle/>
          <a:p>
            <a:r>
              <a:rPr lang="en-US" dirty="0"/>
              <a:t>Ecosystem impacts of disturbance - </a:t>
            </a:r>
            <a:r>
              <a:rPr lang="en-US" b="1" dirty="0">
                <a:solidFill>
                  <a:srgbClr val="7030A0"/>
                </a:solidFill>
              </a:rPr>
              <a:t>energy</a:t>
            </a:r>
          </a:p>
        </p:txBody>
      </p:sp>
      <p:pic>
        <p:nvPicPr>
          <p:cNvPr id="3" name="Picture 2">
            <a:extLst>
              <a:ext uri="{FF2B5EF4-FFF2-40B4-BE49-F238E27FC236}">
                <a16:creationId xmlns:a16="http://schemas.microsoft.com/office/drawing/2014/main" id="{2FB3D071-EE63-CE43-BB74-D638A730138B}"/>
              </a:ext>
            </a:extLst>
          </p:cNvPr>
          <p:cNvPicPr>
            <a:picLocks noChangeAspect="1"/>
          </p:cNvPicPr>
          <p:nvPr/>
        </p:nvPicPr>
        <p:blipFill>
          <a:blip r:embed="rId2"/>
          <a:stretch>
            <a:fillRect/>
          </a:stretch>
        </p:blipFill>
        <p:spPr>
          <a:xfrm>
            <a:off x="3568700" y="1485900"/>
            <a:ext cx="5054600" cy="5372100"/>
          </a:xfrm>
          <a:prstGeom prst="rect">
            <a:avLst/>
          </a:prstGeom>
        </p:spPr>
      </p:pic>
    </p:spTree>
    <p:extLst>
      <p:ext uri="{BB962C8B-B14F-4D97-AF65-F5344CB8AC3E}">
        <p14:creationId xmlns:p14="http://schemas.microsoft.com/office/powerpoint/2010/main" val="490886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F3EC-0F4A-8445-AD61-6239FFDED439}"/>
              </a:ext>
            </a:extLst>
          </p:cNvPr>
          <p:cNvSpPr>
            <a:spLocks noGrp="1"/>
          </p:cNvSpPr>
          <p:nvPr>
            <p:ph type="title"/>
          </p:nvPr>
        </p:nvSpPr>
        <p:spPr/>
        <p:txBody>
          <a:bodyPr/>
          <a:lstStyle/>
          <a:p>
            <a:r>
              <a:rPr lang="en-US" dirty="0"/>
              <a:t>Ecosystem impacts of disturbance - </a:t>
            </a:r>
            <a:r>
              <a:rPr lang="en-US" b="1" dirty="0">
                <a:solidFill>
                  <a:srgbClr val="7030A0"/>
                </a:solidFill>
              </a:rPr>
              <a:t>carbon</a:t>
            </a:r>
          </a:p>
        </p:txBody>
      </p:sp>
      <p:pic>
        <p:nvPicPr>
          <p:cNvPr id="4" name="Picture 3">
            <a:extLst>
              <a:ext uri="{FF2B5EF4-FFF2-40B4-BE49-F238E27FC236}">
                <a16:creationId xmlns:a16="http://schemas.microsoft.com/office/drawing/2014/main" id="{5F49B5BA-7893-7445-A395-1E70A50994BA}"/>
              </a:ext>
            </a:extLst>
          </p:cNvPr>
          <p:cNvPicPr>
            <a:picLocks noChangeAspect="1"/>
          </p:cNvPicPr>
          <p:nvPr/>
        </p:nvPicPr>
        <p:blipFill>
          <a:blip r:embed="rId2"/>
          <a:stretch>
            <a:fillRect/>
          </a:stretch>
        </p:blipFill>
        <p:spPr>
          <a:xfrm>
            <a:off x="3282950" y="1690688"/>
            <a:ext cx="5626100" cy="4927600"/>
          </a:xfrm>
          <a:prstGeom prst="rect">
            <a:avLst/>
          </a:prstGeom>
        </p:spPr>
      </p:pic>
    </p:spTree>
    <p:extLst>
      <p:ext uri="{BB962C8B-B14F-4D97-AF65-F5344CB8AC3E}">
        <p14:creationId xmlns:p14="http://schemas.microsoft.com/office/powerpoint/2010/main" val="3040077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F3EC-0F4A-8445-AD61-6239FFDED439}"/>
              </a:ext>
            </a:extLst>
          </p:cNvPr>
          <p:cNvSpPr>
            <a:spLocks noGrp="1"/>
          </p:cNvSpPr>
          <p:nvPr>
            <p:ph type="title"/>
          </p:nvPr>
        </p:nvSpPr>
        <p:spPr/>
        <p:txBody>
          <a:bodyPr/>
          <a:lstStyle/>
          <a:p>
            <a:r>
              <a:rPr lang="en-US" dirty="0"/>
              <a:t>Ecosystem impacts of disturbance - </a:t>
            </a:r>
            <a:r>
              <a:rPr lang="en-US" b="1" dirty="0">
                <a:solidFill>
                  <a:srgbClr val="7030A0"/>
                </a:solidFill>
              </a:rPr>
              <a:t>herbivory</a:t>
            </a:r>
          </a:p>
        </p:txBody>
      </p:sp>
    </p:spTree>
    <p:extLst>
      <p:ext uri="{BB962C8B-B14F-4D97-AF65-F5344CB8AC3E}">
        <p14:creationId xmlns:p14="http://schemas.microsoft.com/office/powerpoint/2010/main" val="3230234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5.tiff">
            <a:extLst>
              <a:ext uri="{FF2B5EF4-FFF2-40B4-BE49-F238E27FC236}">
                <a16:creationId xmlns:a16="http://schemas.microsoft.com/office/drawing/2014/main" id="{73F68FDE-C3CD-8044-B9E1-275C6150093D}"/>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089734" y="1202140"/>
            <a:ext cx="9711399" cy="461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57E6D81-4130-2B4C-A298-9C7E64F63B8B}"/>
              </a:ext>
            </a:extLst>
          </p:cNvPr>
          <p:cNvSpPr txBox="1"/>
          <p:nvPr/>
        </p:nvSpPr>
        <p:spPr>
          <a:xfrm>
            <a:off x="7109775" y="6488668"/>
            <a:ext cx="5082225" cy="369332"/>
          </a:xfrm>
          <a:prstGeom prst="rect">
            <a:avLst/>
          </a:prstGeom>
          <a:noFill/>
        </p:spPr>
        <p:txBody>
          <a:bodyPr wrap="none" rtlCol="0">
            <a:spAutoFit/>
          </a:bodyPr>
          <a:lstStyle/>
          <a:p>
            <a:r>
              <a:rPr lang="en-US" dirty="0"/>
              <a:t>In your book, but modified from Chapin et al. (2006)</a:t>
            </a:r>
          </a:p>
        </p:txBody>
      </p:sp>
    </p:spTree>
    <p:extLst>
      <p:ext uri="{BB962C8B-B14F-4D97-AF65-F5344CB8AC3E}">
        <p14:creationId xmlns:p14="http://schemas.microsoft.com/office/powerpoint/2010/main" val="2218998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18D9-5E86-BA46-AE63-4A0FF64D1BC5}"/>
              </a:ext>
            </a:extLst>
          </p:cNvPr>
          <p:cNvSpPr>
            <a:spLocks noGrp="1"/>
          </p:cNvSpPr>
          <p:nvPr>
            <p:ph type="title"/>
          </p:nvPr>
        </p:nvSpPr>
        <p:spPr/>
        <p:txBody>
          <a:bodyPr/>
          <a:lstStyle/>
          <a:p>
            <a:r>
              <a:rPr lang="en-US" dirty="0"/>
              <a:t>Ecosystem impacts of disturbance - </a:t>
            </a:r>
            <a:r>
              <a:rPr lang="en-US" b="1" dirty="0">
                <a:solidFill>
                  <a:srgbClr val="7030A0"/>
                </a:solidFill>
              </a:rPr>
              <a:t>herbivory</a:t>
            </a:r>
            <a:endParaRPr lang="en-US" dirty="0"/>
          </a:p>
        </p:txBody>
      </p:sp>
      <p:sp>
        <p:nvSpPr>
          <p:cNvPr id="3" name="Content Placeholder 2">
            <a:extLst>
              <a:ext uri="{FF2B5EF4-FFF2-40B4-BE49-F238E27FC236}">
                <a16:creationId xmlns:a16="http://schemas.microsoft.com/office/drawing/2014/main" id="{BDC2C5CE-6D84-B647-A30D-15F84E66FAC3}"/>
              </a:ext>
            </a:extLst>
          </p:cNvPr>
          <p:cNvSpPr>
            <a:spLocks noGrp="1"/>
          </p:cNvSpPr>
          <p:nvPr>
            <p:ph idx="1"/>
          </p:nvPr>
        </p:nvSpPr>
        <p:spPr>
          <a:xfrm>
            <a:off x="838200" y="1825625"/>
            <a:ext cx="5944737" cy="4351338"/>
          </a:xfrm>
        </p:spPr>
        <p:txBody>
          <a:bodyPr>
            <a:normAutofit/>
          </a:bodyPr>
          <a:lstStyle/>
          <a:p>
            <a:r>
              <a:rPr lang="en-US" sz="3200" dirty="0"/>
              <a:t>Herbivory is highest during mid succession</a:t>
            </a:r>
          </a:p>
          <a:p>
            <a:pPr lvl="1"/>
            <a:r>
              <a:rPr lang="en-US" sz="2800" dirty="0"/>
              <a:t>Plant biomass is high</a:t>
            </a:r>
          </a:p>
          <a:p>
            <a:pPr lvl="1"/>
            <a:r>
              <a:rPr lang="en-US" sz="2800" dirty="0"/>
              <a:t>Plants investing in growth, not defense</a:t>
            </a:r>
          </a:p>
          <a:p>
            <a:r>
              <a:rPr lang="en-US" sz="3200" dirty="0"/>
              <a:t>Herbivores can enhance succession</a:t>
            </a:r>
          </a:p>
          <a:p>
            <a:pPr lvl="1"/>
            <a:r>
              <a:rPr lang="en-US" sz="2800" dirty="0"/>
              <a:t>Might not be good for them!</a:t>
            </a:r>
          </a:p>
        </p:txBody>
      </p:sp>
      <p:sp>
        <p:nvSpPr>
          <p:cNvPr id="4" name="TextBox 3">
            <a:extLst>
              <a:ext uri="{FF2B5EF4-FFF2-40B4-BE49-F238E27FC236}">
                <a16:creationId xmlns:a16="http://schemas.microsoft.com/office/drawing/2014/main" id="{3B48E242-8138-7D4E-88A1-A3C94441986D}"/>
              </a:ext>
            </a:extLst>
          </p:cNvPr>
          <p:cNvSpPr txBox="1"/>
          <p:nvPr/>
        </p:nvSpPr>
        <p:spPr>
          <a:xfrm>
            <a:off x="8379726" y="2074460"/>
            <a:ext cx="1998111" cy="584775"/>
          </a:xfrm>
          <a:prstGeom prst="rect">
            <a:avLst/>
          </a:prstGeom>
          <a:noFill/>
        </p:spPr>
        <p:txBody>
          <a:bodyPr wrap="none" rtlCol="0">
            <a:spAutoFit/>
          </a:bodyPr>
          <a:lstStyle/>
          <a:p>
            <a:r>
              <a:rPr lang="en-US" sz="3200" dirty="0"/>
              <a:t>Herbivores</a:t>
            </a:r>
          </a:p>
        </p:txBody>
      </p:sp>
      <p:sp>
        <p:nvSpPr>
          <p:cNvPr id="5" name="TextBox 4">
            <a:extLst>
              <a:ext uri="{FF2B5EF4-FFF2-40B4-BE49-F238E27FC236}">
                <a16:creationId xmlns:a16="http://schemas.microsoft.com/office/drawing/2014/main" id="{94EE2E94-3663-454F-8F43-568F11113A67}"/>
              </a:ext>
            </a:extLst>
          </p:cNvPr>
          <p:cNvSpPr txBox="1"/>
          <p:nvPr/>
        </p:nvSpPr>
        <p:spPr>
          <a:xfrm>
            <a:off x="6782937" y="3766782"/>
            <a:ext cx="2320118" cy="1384995"/>
          </a:xfrm>
          <a:prstGeom prst="rect">
            <a:avLst/>
          </a:prstGeom>
          <a:noFill/>
        </p:spPr>
        <p:txBody>
          <a:bodyPr wrap="square" rtlCol="0">
            <a:spAutoFit/>
          </a:bodyPr>
          <a:lstStyle/>
          <a:p>
            <a:r>
              <a:rPr lang="en-US" sz="2800" dirty="0"/>
              <a:t>Early successional plants</a:t>
            </a:r>
          </a:p>
        </p:txBody>
      </p:sp>
      <p:sp>
        <p:nvSpPr>
          <p:cNvPr id="6" name="TextBox 5">
            <a:extLst>
              <a:ext uri="{FF2B5EF4-FFF2-40B4-BE49-F238E27FC236}">
                <a16:creationId xmlns:a16="http://schemas.microsoft.com/office/drawing/2014/main" id="{364FCA41-BF55-C048-B502-250C8BF929A9}"/>
              </a:ext>
            </a:extLst>
          </p:cNvPr>
          <p:cNvSpPr txBox="1"/>
          <p:nvPr/>
        </p:nvSpPr>
        <p:spPr>
          <a:xfrm>
            <a:off x="9880978" y="3766782"/>
            <a:ext cx="2320118" cy="1384995"/>
          </a:xfrm>
          <a:prstGeom prst="rect">
            <a:avLst/>
          </a:prstGeom>
          <a:noFill/>
        </p:spPr>
        <p:txBody>
          <a:bodyPr wrap="square" rtlCol="0">
            <a:spAutoFit/>
          </a:bodyPr>
          <a:lstStyle/>
          <a:p>
            <a:r>
              <a:rPr lang="en-US" sz="2800" dirty="0"/>
              <a:t>Late successional plants</a:t>
            </a:r>
          </a:p>
        </p:txBody>
      </p:sp>
      <p:cxnSp>
        <p:nvCxnSpPr>
          <p:cNvPr id="8" name="Straight Arrow Connector 7">
            <a:extLst>
              <a:ext uri="{FF2B5EF4-FFF2-40B4-BE49-F238E27FC236}">
                <a16:creationId xmlns:a16="http://schemas.microsoft.com/office/drawing/2014/main" id="{E9FD9E57-68E6-CF45-B167-F105FD0CD287}"/>
              </a:ext>
            </a:extLst>
          </p:cNvPr>
          <p:cNvCxnSpPr/>
          <p:nvPr/>
        </p:nvCxnSpPr>
        <p:spPr>
          <a:xfrm flipH="1">
            <a:off x="7629099" y="2659235"/>
            <a:ext cx="982638" cy="11075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12E8B0-E673-F84D-9720-CB43CA374B8F}"/>
              </a:ext>
            </a:extLst>
          </p:cNvPr>
          <p:cNvCxnSpPr>
            <a:cxnSpLocks/>
            <a:endCxn id="4" idx="2"/>
          </p:cNvCxnSpPr>
          <p:nvPr/>
        </p:nvCxnSpPr>
        <p:spPr>
          <a:xfrm flipV="1">
            <a:off x="8284191" y="2659235"/>
            <a:ext cx="1094591" cy="124402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9B33495-CB14-974C-B984-628EA013A629}"/>
              </a:ext>
            </a:extLst>
          </p:cNvPr>
          <p:cNvCxnSpPr>
            <a:cxnSpLocks/>
          </p:cNvCxnSpPr>
          <p:nvPr/>
        </p:nvCxnSpPr>
        <p:spPr>
          <a:xfrm>
            <a:off x="8611738" y="4121624"/>
            <a:ext cx="126924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596290-6C56-C14B-BBE4-E753A3C01A33}"/>
              </a:ext>
            </a:extLst>
          </p:cNvPr>
          <p:cNvCxnSpPr>
            <a:cxnSpLocks/>
          </p:cNvCxnSpPr>
          <p:nvPr/>
        </p:nvCxnSpPr>
        <p:spPr>
          <a:xfrm flipH="1">
            <a:off x="8611737" y="4735773"/>
            <a:ext cx="126924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7EC98B-CA12-1047-B13D-8FC1049082A9}"/>
              </a:ext>
            </a:extLst>
          </p:cNvPr>
          <p:cNvSpPr txBox="1"/>
          <p:nvPr/>
        </p:nvSpPr>
        <p:spPr>
          <a:xfrm>
            <a:off x="7776615" y="6488668"/>
            <a:ext cx="4424481" cy="369332"/>
          </a:xfrm>
          <a:prstGeom prst="rect">
            <a:avLst/>
          </a:prstGeom>
          <a:noFill/>
        </p:spPr>
        <p:txBody>
          <a:bodyPr wrap="none" rtlCol="0">
            <a:spAutoFit/>
          </a:bodyPr>
          <a:lstStyle/>
          <a:p>
            <a:r>
              <a:rPr lang="en-US" dirty="0"/>
              <a:t>Modified from </a:t>
            </a:r>
            <a:r>
              <a:rPr lang="en-US" dirty="0" err="1"/>
              <a:t>Paster</a:t>
            </a:r>
            <a:r>
              <a:rPr lang="en-US" dirty="0"/>
              <a:t> et al. (1988) </a:t>
            </a:r>
            <a:r>
              <a:rPr lang="en-US" dirty="0" err="1"/>
              <a:t>BioScience</a:t>
            </a:r>
            <a:endParaRPr lang="en-US" dirty="0"/>
          </a:p>
        </p:txBody>
      </p:sp>
      <p:sp>
        <p:nvSpPr>
          <p:cNvPr id="19" name="Rectangle 18">
            <a:extLst>
              <a:ext uri="{FF2B5EF4-FFF2-40B4-BE49-F238E27FC236}">
                <a16:creationId xmlns:a16="http://schemas.microsoft.com/office/drawing/2014/main" id="{BD34AD76-57A2-2A49-99FE-83AAD456C9EC}"/>
              </a:ext>
            </a:extLst>
          </p:cNvPr>
          <p:cNvSpPr/>
          <p:nvPr/>
        </p:nvSpPr>
        <p:spPr>
          <a:xfrm>
            <a:off x="6578221" y="1825625"/>
            <a:ext cx="5363570" cy="393373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148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CDDE-C35C-0B4D-99F0-3642E40E4445}"/>
              </a:ext>
            </a:extLst>
          </p:cNvPr>
          <p:cNvSpPr>
            <a:spLocks noGrp="1"/>
          </p:cNvSpPr>
          <p:nvPr>
            <p:ph type="title"/>
          </p:nvPr>
        </p:nvSpPr>
        <p:spPr/>
        <p:txBody>
          <a:bodyPr/>
          <a:lstStyle/>
          <a:p>
            <a:r>
              <a:rPr lang="en-US" dirty="0"/>
              <a:t>Why is it important to consider the time scale of a study?</a:t>
            </a:r>
          </a:p>
        </p:txBody>
      </p:sp>
      <p:sp>
        <p:nvSpPr>
          <p:cNvPr id="3" name="Text Placeholder 2">
            <a:extLst>
              <a:ext uri="{FF2B5EF4-FFF2-40B4-BE49-F238E27FC236}">
                <a16:creationId xmlns:a16="http://schemas.microsoft.com/office/drawing/2014/main" id="{84D96642-492F-A44A-9505-CF4F045D01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5194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19435D-0D5C-4645-AD4D-DDFC36717B62}"/>
              </a:ext>
            </a:extLst>
          </p:cNvPr>
          <p:cNvPicPr>
            <a:picLocks noChangeAspect="1"/>
          </p:cNvPicPr>
          <p:nvPr/>
        </p:nvPicPr>
        <p:blipFill>
          <a:blip r:embed="rId2"/>
          <a:stretch>
            <a:fillRect/>
          </a:stretch>
        </p:blipFill>
        <p:spPr>
          <a:xfrm>
            <a:off x="293627" y="0"/>
            <a:ext cx="7428530" cy="6858000"/>
          </a:xfrm>
          <a:prstGeom prst="rect">
            <a:avLst/>
          </a:prstGeom>
        </p:spPr>
      </p:pic>
      <p:sp>
        <p:nvSpPr>
          <p:cNvPr id="3" name="TextBox 2">
            <a:extLst>
              <a:ext uri="{FF2B5EF4-FFF2-40B4-BE49-F238E27FC236}">
                <a16:creationId xmlns:a16="http://schemas.microsoft.com/office/drawing/2014/main" id="{FDCAA7F5-BA37-F841-8812-60A1C6F43511}"/>
              </a:ext>
            </a:extLst>
          </p:cNvPr>
          <p:cNvSpPr txBox="1"/>
          <p:nvPr/>
        </p:nvSpPr>
        <p:spPr>
          <a:xfrm>
            <a:off x="9776980" y="6488668"/>
            <a:ext cx="2415020" cy="369332"/>
          </a:xfrm>
          <a:prstGeom prst="rect">
            <a:avLst/>
          </a:prstGeom>
          <a:noFill/>
        </p:spPr>
        <p:txBody>
          <a:bodyPr wrap="none" rtlCol="0">
            <a:spAutoFit/>
          </a:bodyPr>
          <a:lstStyle/>
          <a:p>
            <a:r>
              <a:rPr lang="en-US" dirty="0"/>
              <a:t>Smith and Dukes (2013)</a:t>
            </a:r>
          </a:p>
        </p:txBody>
      </p:sp>
    </p:spTree>
    <p:extLst>
      <p:ext uri="{BB962C8B-B14F-4D97-AF65-F5344CB8AC3E}">
        <p14:creationId xmlns:p14="http://schemas.microsoft.com/office/powerpoint/2010/main" val="1112332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0DB4-42AB-E04E-8874-150BBBF709D2}"/>
              </a:ext>
            </a:extLst>
          </p:cNvPr>
          <p:cNvSpPr>
            <a:spLocks noGrp="1"/>
          </p:cNvSpPr>
          <p:nvPr>
            <p:ph type="title"/>
          </p:nvPr>
        </p:nvSpPr>
        <p:spPr/>
        <p:txBody>
          <a:bodyPr/>
          <a:lstStyle/>
          <a:p>
            <a:r>
              <a:rPr lang="en-US" dirty="0">
                <a:solidFill>
                  <a:srgbClr val="7030A0"/>
                </a:solidFill>
              </a:rPr>
              <a:t>Temporal dynamics</a:t>
            </a:r>
            <a:r>
              <a:rPr lang="en-US" dirty="0"/>
              <a:t>: Resilience</a:t>
            </a:r>
          </a:p>
        </p:txBody>
      </p:sp>
      <p:sp>
        <p:nvSpPr>
          <p:cNvPr id="3" name="Text Placeholder 2">
            <a:extLst>
              <a:ext uri="{FF2B5EF4-FFF2-40B4-BE49-F238E27FC236}">
                <a16:creationId xmlns:a16="http://schemas.microsoft.com/office/drawing/2014/main" id="{91E5D42A-B260-A145-9353-906FAF8B45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228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AF0741-4CDF-7648-8C1B-0C3F57D0BB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0375" y="464024"/>
            <a:ext cx="4640240" cy="5845310"/>
          </a:xfrm>
          <a:prstGeom prst="rect">
            <a:avLst/>
          </a:prstGeom>
        </p:spPr>
      </p:pic>
      <p:sp>
        <p:nvSpPr>
          <p:cNvPr id="3" name="TextBox 2">
            <a:extLst>
              <a:ext uri="{FF2B5EF4-FFF2-40B4-BE49-F238E27FC236}">
                <a16:creationId xmlns:a16="http://schemas.microsoft.com/office/drawing/2014/main" id="{3A19EE0C-70A3-394E-A4E9-32B51501FF02}"/>
              </a:ext>
            </a:extLst>
          </p:cNvPr>
          <p:cNvSpPr txBox="1"/>
          <p:nvPr/>
        </p:nvSpPr>
        <p:spPr>
          <a:xfrm>
            <a:off x="6578221" y="1405720"/>
            <a:ext cx="5613779" cy="2554545"/>
          </a:xfrm>
          <a:prstGeom prst="rect">
            <a:avLst/>
          </a:prstGeom>
          <a:noFill/>
        </p:spPr>
        <p:txBody>
          <a:bodyPr wrap="square" rtlCol="0">
            <a:spAutoFit/>
          </a:bodyPr>
          <a:lstStyle/>
          <a:p>
            <a:r>
              <a:rPr lang="en-US" sz="3200" dirty="0">
                <a:solidFill>
                  <a:srgbClr val="FF0000"/>
                </a:solidFill>
              </a:rPr>
              <a:t>Depth of cup defines resilience of ecosystem</a:t>
            </a:r>
          </a:p>
          <a:p>
            <a:endParaRPr lang="en-US" sz="3200" dirty="0">
              <a:solidFill>
                <a:srgbClr val="FF0000"/>
              </a:solidFill>
            </a:endParaRPr>
          </a:p>
          <a:p>
            <a:r>
              <a:rPr lang="en-US" sz="3200" dirty="0">
                <a:solidFill>
                  <a:srgbClr val="FF0000"/>
                </a:solidFill>
              </a:rPr>
              <a:t>Length of arrow defines the strength of disturbance</a:t>
            </a:r>
          </a:p>
        </p:txBody>
      </p:sp>
    </p:spTree>
    <p:extLst>
      <p:ext uri="{BB962C8B-B14F-4D97-AF65-F5344CB8AC3E}">
        <p14:creationId xmlns:p14="http://schemas.microsoft.com/office/powerpoint/2010/main" val="2524629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AF0741-4CDF-7648-8C1B-0C3F57D0BB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0375" y="627796"/>
            <a:ext cx="4640240" cy="5681537"/>
          </a:xfrm>
          <a:prstGeom prst="rect">
            <a:avLst/>
          </a:prstGeom>
        </p:spPr>
      </p:pic>
      <p:sp>
        <p:nvSpPr>
          <p:cNvPr id="3" name="TextBox 2">
            <a:extLst>
              <a:ext uri="{FF2B5EF4-FFF2-40B4-BE49-F238E27FC236}">
                <a16:creationId xmlns:a16="http://schemas.microsoft.com/office/drawing/2014/main" id="{3A19EE0C-70A3-394E-A4E9-32B51501FF02}"/>
              </a:ext>
            </a:extLst>
          </p:cNvPr>
          <p:cNvSpPr txBox="1"/>
          <p:nvPr/>
        </p:nvSpPr>
        <p:spPr>
          <a:xfrm>
            <a:off x="5268036" y="809963"/>
            <a:ext cx="5613779" cy="584775"/>
          </a:xfrm>
          <a:prstGeom prst="rect">
            <a:avLst/>
          </a:prstGeom>
          <a:noFill/>
        </p:spPr>
        <p:txBody>
          <a:bodyPr wrap="square" rtlCol="0">
            <a:spAutoFit/>
          </a:bodyPr>
          <a:lstStyle/>
          <a:p>
            <a:r>
              <a:rPr lang="en-US" sz="3200" dirty="0">
                <a:solidFill>
                  <a:srgbClr val="FF0000"/>
                </a:solidFill>
              </a:rPr>
              <a:t>Resilient, weak disturbance</a:t>
            </a:r>
          </a:p>
        </p:txBody>
      </p:sp>
      <p:sp>
        <p:nvSpPr>
          <p:cNvPr id="4" name="Rectangle 3">
            <a:extLst>
              <a:ext uri="{FF2B5EF4-FFF2-40B4-BE49-F238E27FC236}">
                <a16:creationId xmlns:a16="http://schemas.microsoft.com/office/drawing/2014/main" id="{8231291F-D873-D24F-9ABF-CE0FAA622AC5}"/>
              </a:ext>
            </a:extLst>
          </p:cNvPr>
          <p:cNvSpPr/>
          <p:nvPr/>
        </p:nvSpPr>
        <p:spPr>
          <a:xfrm>
            <a:off x="4517409" y="395785"/>
            <a:ext cx="750627" cy="409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D045D8-3F6A-0B4F-B7FC-30FA7045EA43}"/>
              </a:ext>
            </a:extLst>
          </p:cNvPr>
          <p:cNvSpPr/>
          <p:nvPr/>
        </p:nvSpPr>
        <p:spPr>
          <a:xfrm>
            <a:off x="450375" y="361665"/>
            <a:ext cx="750627" cy="409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6E05000-44BB-C141-A928-7074AB1AA13D}"/>
              </a:ext>
            </a:extLst>
          </p:cNvPr>
          <p:cNvSpPr txBox="1"/>
          <p:nvPr/>
        </p:nvSpPr>
        <p:spPr>
          <a:xfrm>
            <a:off x="5268036" y="2972500"/>
            <a:ext cx="5613779" cy="584775"/>
          </a:xfrm>
          <a:prstGeom prst="rect">
            <a:avLst/>
          </a:prstGeom>
          <a:noFill/>
        </p:spPr>
        <p:txBody>
          <a:bodyPr wrap="square" rtlCol="0">
            <a:spAutoFit/>
          </a:bodyPr>
          <a:lstStyle/>
          <a:p>
            <a:r>
              <a:rPr lang="en-US" sz="3200" dirty="0">
                <a:solidFill>
                  <a:srgbClr val="FF0000"/>
                </a:solidFill>
              </a:rPr>
              <a:t>Resilient, strong disturbance</a:t>
            </a:r>
          </a:p>
        </p:txBody>
      </p:sp>
      <p:sp>
        <p:nvSpPr>
          <p:cNvPr id="7" name="TextBox 6">
            <a:extLst>
              <a:ext uri="{FF2B5EF4-FFF2-40B4-BE49-F238E27FC236}">
                <a16:creationId xmlns:a16="http://schemas.microsoft.com/office/drawing/2014/main" id="{458CEE4E-4072-984B-968A-75928714297B}"/>
              </a:ext>
            </a:extLst>
          </p:cNvPr>
          <p:cNvSpPr txBox="1"/>
          <p:nvPr/>
        </p:nvSpPr>
        <p:spPr>
          <a:xfrm>
            <a:off x="5418161" y="4983708"/>
            <a:ext cx="5613779" cy="584775"/>
          </a:xfrm>
          <a:prstGeom prst="rect">
            <a:avLst/>
          </a:prstGeom>
          <a:noFill/>
        </p:spPr>
        <p:txBody>
          <a:bodyPr wrap="square" rtlCol="0">
            <a:spAutoFit/>
          </a:bodyPr>
          <a:lstStyle/>
          <a:p>
            <a:r>
              <a:rPr lang="en-US" sz="3200" dirty="0">
                <a:solidFill>
                  <a:srgbClr val="FF0000"/>
                </a:solidFill>
              </a:rPr>
              <a:t>Not resilient, weak disturbance</a:t>
            </a:r>
          </a:p>
        </p:txBody>
      </p:sp>
    </p:spTree>
    <p:extLst>
      <p:ext uri="{BB962C8B-B14F-4D97-AF65-F5344CB8AC3E}">
        <p14:creationId xmlns:p14="http://schemas.microsoft.com/office/powerpoint/2010/main" val="3719962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5AAD32-E92E-2F4C-9AA1-90B681CE297C}"/>
              </a:ext>
            </a:extLst>
          </p:cNvPr>
          <p:cNvPicPr>
            <a:picLocks noChangeAspect="1"/>
          </p:cNvPicPr>
          <p:nvPr/>
        </p:nvPicPr>
        <p:blipFill>
          <a:blip r:embed="rId2"/>
          <a:stretch>
            <a:fillRect/>
          </a:stretch>
        </p:blipFill>
        <p:spPr>
          <a:xfrm>
            <a:off x="374488" y="0"/>
            <a:ext cx="10762085" cy="6114447"/>
          </a:xfrm>
          <a:prstGeom prst="rect">
            <a:avLst/>
          </a:prstGeom>
        </p:spPr>
      </p:pic>
      <p:sp>
        <p:nvSpPr>
          <p:cNvPr id="3" name="TextBox 2">
            <a:extLst>
              <a:ext uri="{FF2B5EF4-FFF2-40B4-BE49-F238E27FC236}">
                <a16:creationId xmlns:a16="http://schemas.microsoft.com/office/drawing/2014/main" id="{B729ABDB-5AEA-3B4B-8A04-E878BFE49048}"/>
              </a:ext>
            </a:extLst>
          </p:cNvPr>
          <p:cNvSpPr txBox="1"/>
          <p:nvPr/>
        </p:nvSpPr>
        <p:spPr>
          <a:xfrm>
            <a:off x="9516524" y="6488668"/>
            <a:ext cx="2675476" cy="369332"/>
          </a:xfrm>
          <a:prstGeom prst="rect">
            <a:avLst/>
          </a:prstGeom>
          <a:noFill/>
        </p:spPr>
        <p:txBody>
          <a:bodyPr wrap="none" rtlCol="0">
            <a:spAutoFit/>
          </a:bodyPr>
          <a:lstStyle/>
          <a:p>
            <a:r>
              <a:rPr lang="en-US" dirty="0"/>
              <a:t>MD Smith (2011) J Ecology</a:t>
            </a:r>
          </a:p>
        </p:txBody>
      </p:sp>
    </p:spTree>
    <p:extLst>
      <p:ext uri="{BB962C8B-B14F-4D97-AF65-F5344CB8AC3E}">
        <p14:creationId xmlns:p14="http://schemas.microsoft.com/office/powerpoint/2010/main" val="2967680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9D2C-AE7A-A345-B9B7-9BFB40CD52B0}"/>
              </a:ext>
            </a:extLst>
          </p:cNvPr>
          <p:cNvSpPr>
            <a:spLocks noGrp="1"/>
          </p:cNvSpPr>
          <p:nvPr>
            <p:ph type="title"/>
          </p:nvPr>
        </p:nvSpPr>
        <p:spPr/>
        <p:txBody>
          <a:bodyPr/>
          <a:lstStyle/>
          <a:p>
            <a:r>
              <a:rPr lang="en-US" dirty="0"/>
              <a:t>Range of resilience defines response</a:t>
            </a:r>
          </a:p>
        </p:txBody>
      </p:sp>
      <p:pic>
        <p:nvPicPr>
          <p:cNvPr id="3" name="Picture 2">
            <a:extLst>
              <a:ext uri="{FF2B5EF4-FFF2-40B4-BE49-F238E27FC236}">
                <a16:creationId xmlns:a16="http://schemas.microsoft.com/office/drawing/2014/main" id="{5CECA581-E41E-EE4D-911E-D59F74F2641C}"/>
              </a:ext>
            </a:extLst>
          </p:cNvPr>
          <p:cNvPicPr>
            <a:picLocks noChangeAspect="1"/>
          </p:cNvPicPr>
          <p:nvPr/>
        </p:nvPicPr>
        <p:blipFill>
          <a:blip r:embed="rId2"/>
          <a:stretch>
            <a:fillRect/>
          </a:stretch>
        </p:blipFill>
        <p:spPr>
          <a:xfrm>
            <a:off x="1045975" y="1690688"/>
            <a:ext cx="4504250" cy="5167312"/>
          </a:xfrm>
          <a:prstGeom prst="rect">
            <a:avLst/>
          </a:prstGeom>
        </p:spPr>
      </p:pic>
      <p:sp>
        <p:nvSpPr>
          <p:cNvPr id="4" name="TextBox 3">
            <a:extLst>
              <a:ext uri="{FF2B5EF4-FFF2-40B4-BE49-F238E27FC236}">
                <a16:creationId xmlns:a16="http://schemas.microsoft.com/office/drawing/2014/main" id="{CE9E21F3-6D0E-974A-8361-03408613C84A}"/>
              </a:ext>
            </a:extLst>
          </p:cNvPr>
          <p:cNvSpPr txBox="1"/>
          <p:nvPr/>
        </p:nvSpPr>
        <p:spPr>
          <a:xfrm>
            <a:off x="5906311" y="1978922"/>
            <a:ext cx="6285689" cy="1077218"/>
          </a:xfrm>
          <a:prstGeom prst="rect">
            <a:avLst/>
          </a:prstGeom>
          <a:noFill/>
        </p:spPr>
        <p:txBody>
          <a:bodyPr wrap="square" rtlCol="0">
            <a:spAutoFit/>
          </a:bodyPr>
          <a:lstStyle/>
          <a:p>
            <a:r>
              <a:rPr lang="en-US" sz="3200" dirty="0">
                <a:solidFill>
                  <a:srgbClr val="FF0000"/>
                </a:solidFill>
              </a:rPr>
              <a:t>Directional shift in </a:t>
            </a:r>
            <a:r>
              <a:rPr lang="en-US" sz="3200" dirty="0" err="1">
                <a:solidFill>
                  <a:srgbClr val="FF0000"/>
                </a:solidFill>
              </a:rPr>
              <a:t>env</a:t>
            </a:r>
            <a:r>
              <a:rPr lang="en-US" sz="3200" dirty="0">
                <a:solidFill>
                  <a:srgbClr val="FF0000"/>
                </a:solidFill>
              </a:rPr>
              <a:t>. = more time outside range</a:t>
            </a:r>
          </a:p>
        </p:txBody>
      </p:sp>
      <p:sp>
        <p:nvSpPr>
          <p:cNvPr id="6" name="TextBox 5">
            <a:extLst>
              <a:ext uri="{FF2B5EF4-FFF2-40B4-BE49-F238E27FC236}">
                <a16:creationId xmlns:a16="http://schemas.microsoft.com/office/drawing/2014/main" id="{83DFAAE9-9C30-3E47-AB03-998B7CDAC8D8}"/>
              </a:ext>
            </a:extLst>
          </p:cNvPr>
          <p:cNvSpPr txBox="1"/>
          <p:nvPr/>
        </p:nvSpPr>
        <p:spPr>
          <a:xfrm>
            <a:off x="5998677" y="3598681"/>
            <a:ext cx="6193323" cy="1077218"/>
          </a:xfrm>
          <a:prstGeom prst="rect">
            <a:avLst/>
          </a:prstGeom>
          <a:noFill/>
        </p:spPr>
        <p:txBody>
          <a:bodyPr wrap="square" rtlCol="0">
            <a:spAutoFit/>
          </a:bodyPr>
          <a:lstStyle/>
          <a:p>
            <a:r>
              <a:rPr lang="en-US" sz="3200" dirty="0">
                <a:solidFill>
                  <a:srgbClr val="FF0000"/>
                </a:solidFill>
              </a:rPr>
              <a:t>More variable </a:t>
            </a:r>
            <a:r>
              <a:rPr lang="en-US" sz="3200" dirty="0" err="1">
                <a:solidFill>
                  <a:srgbClr val="FF0000"/>
                </a:solidFill>
              </a:rPr>
              <a:t>env</a:t>
            </a:r>
            <a:r>
              <a:rPr lang="en-US" sz="3200" dirty="0">
                <a:solidFill>
                  <a:srgbClr val="FF0000"/>
                </a:solidFill>
              </a:rPr>
              <a:t>. = more time outside range</a:t>
            </a:r>
          </a:p>
        </p:txBody>
      </p:sp>
      <p:sp>
        <p:nvSpPr>
          <p:cNvPr id="8" name="TextBox 7">
            <a:extLst>
              <a:ext uri="{FF2B5EF4-FFF2-40B4-BE49-F238E27FC236}">
                <a16:creationId xmlns:a16="http://schemas.microsoft.com/office/drawing/2014/main" id="{2896B20A-B3CA-974D-BB5B-6F82327C21FF}"/>
              </a:ext>
            </a:extLst>
          </p:cNvPr>
          <p:cNvSpPr txBox="1"/>
          <p:nvPr/>
        </p:nvSpPr>
        <p:spPr>
          <a:xfrm>
            <a:off x="5998677" y="5263708"/>
            <a:ext cx="6193323" cy="1077218"/>
          </a:xfrm>
          <a:prstGeom prst="rect">
            <a:avLst/>
          </a:prstGeom>
          <a:noFill/>
        </p:spPr>
        <p:txBody>
          <a:bodyPr wrap="square" rtlCol="0">
            <a:spAutoFit/>
          </a:bodyPr>
          <a:lstStyle/>
          <a:p>
            <a:r>
              <a:rPr lang="en-US" sz="3200" dirty="0">
                <a:solidFill>
                  <a:srgbClr val="FF0000"/>
                </a:solidFill>
              </a:rPr>
              <a:t>Change in range = more time outside range</a:t>
            </a:r>
          </a:p>
        </p:txBody>
      </p:sp>
    </p:spTree>
    <p:extLst>
      <p:ext uri="{BB962C8B-B14F-4D97-AF65-F5344CB8AC3E}">
        <p14:creationId xmlns:p14="http://schemas.microsoft.com/office/powerpoint/2010/main" val="162679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56E7EB-E17D-5D46-979F-7C504FCB787B}"/>
              </a:ext>
            </a:extLst>
          </p:cNvPr>
          <p:cNvPicPr>
            <a:picLocks noChangeAspect="1"/>
          </p:cNvPicPr>
          <p:nvPr/>
        </p:nvPicPr>
        <p:blipFill>
          <a:blip r:embed="rId2"/>
          <a:stretch>
            <a:fillRect/>
          </a:stretch>
        </p:blipFill>
        <p:spPr>
          <a:xfrm>
            <a:off x="3605000" y="1346200"/>
            <a:ext cx="4381500" cy="5511800"/>
          </a:xfrm>
          <a:prstGeom prst="rect">
            <a:avLst/>
          </a:prstGeom>
        </p:spPr>
      </p:pic>
      <p:sp>
        <p:nvSpPr>
          <p:cNvPr id="3" name="TextBox 2">
            <a:extLst>
              <a:ext uri="{FF2B5EF4-FFF2-40B4-BE49-F238E27FC236}">
                <a16:creationId xmlns:a16="http://schemas.microsoft.com/office/drawing/2014/main" id="{1AE4D20E-68D9-0A4A-A1BF-90E2A829E62D}"/>
              </a:ext>
            </a:extLst>
          </p:cNvPr>
          <p:cNvSpPr txBox="1"/>
          <p:nvPr/>
        </p:nvSpPr>
        <p:spPr>
          <a:xfrm>
            <a:off x="9634825" y="6488668"/>
            <a:ext cx="2557175" cy="369332"/>
          </a:xfrm>
          <a:prstGeom prst="rect">
            <a:avLst/>
          </a:prstGeom>
          <a:noFill/>
        </p:spPr>
        <p:txBody>
          <a:bodyPr wrap="none" rtlCol="0">
            <a:spAutoFit/>
          </a:bodyPr>
          <a:lstStyle/>
          <a:p>
            <a:r>
              <a:rPr lang="en-US" dirty="0"/>
              <a:t>Isbell et al. (2015) Nature</a:t>
            </a:r>
          </a:p>
        </p:txBody>
      </p:sp>
      <p:sp>
        <p:nvSpPr>
          <p:cNvPr id="4" name="Title 1">
            <a:extLst>
              <a:ext uri="{FF2B5EF4-FFF2-40B4-BE49-F238E27FC236}">
                <a16:creationId xmlns:a16="http://schemas.microsoft.com/office/drawing/2014/main" id="{9F02D71D-D9F1-AC48-80C1-55606439E955}"/>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Ecological community defines response</a:t>
            </a:r>
          </a:p>
        </p:txBody>
      </p:sp>
    </p:spTree>
    <p:extLst>
      <p:ext uri="{BB962C8B-B14F-4D97-AF65-F5344CB8AC3E}">
        <p14:creationId xmlns:p14="http://schemas.microsoft.com/office/powerpoint/2010/main" val="1570421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779</Words>
  <Application>Microsoft Macintosh PowerPoint</Application>
  <PresentationFormat>Widescreen</PresentationFormat>
  <Paragraphs>81</Paragraphs>
  <Slides>32</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Temporal dynamics</vt:lpstr>
      <vt:lpstr>What drives changes in ecosystem processes over time?</vt:lpstr>
      <vt:lpstr>PowerPoint Presentation</vt:lpstr>
      <vt:lpstr>Temporal dynamics: Resilience</vt:lpstr>
      <vt:lpstr>PowerPoint Presentation</vt:lpstr>
      <vt:lpstr>PowerPoint Presentation</vt:lpstr>
      <vt:lpstr>PowerPoint Presentation</vt:lpstr>
      <vt:lpstr>Range of resilience defines response</vt:lpstr>
      <vt:lpstr>PowerPoint Presentation</vt:lpstr>
      <vt:lpstr>Temporal dynamics: History</vt:lpstr>
      <vt:lpstr>It is important to understand the natural trajectory of a system to fully understand impact of a change</vt:lpstr>
      <vt:lpstr>It is important to understand the natural trajectory of a system to fully understand impact of a change</vt:lpstr>
      <vt:lpstr>PowerPoint Presentation</vt:lpstr>
      <vt:lpstr>PowerPoint Presentation</vt:lpstr>
      <vt:lpstr>PowerPoint Presentation</vt:lpstr>
      <vt:lpstr>PowerPoint Presentation</vt:lpstr>
      <vt:lpstr>Ecosystems are always in flux</vt:lpstr>
      <vt:lpstr>Ecosystems are always in flux</vt:lpstr>
      <vt:lpstr>Natural fluctuations &gt; response to treatments</vt:lpstr>
      <vt:lpstr>Temporal dynamics: Disturbance</vt:lpstr>
      <vt:lpstr>Is disturbance bad for ecosystems?</vt:lpstr>
      <vt:lpstr>PowerPoint Presentation</vt:lpstr>
      <vt:lpstr>Types of succession</vt:lpstr>
      <vt:lpstr>An ecosystem’s disturbance regime</vt:lpstr>
      <vt:lpstr>Global change is impacting disturbance regimes</vt:lpstr>
      <vt:lpstr>Ecosystem impacts of disturbance - water</vt:lpstr>
      <vt:lpstr>Ecosystem impacts of disturbance - energy</vt:lpstr>
      <vt:lpstr>Ecosystem impacts of disturbance - carbon</vt:lpstr>
      <vt:lpstr>Ecosystem impacts of disturbance - herbivory</vt:lpstr>
      <vt:lpstr>Ecosystem impacts of disturbance - herbivory</vt:lpstr>
      <vt:lpstr>Why is it important to consider the time scale of a study?</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and Time</dc:title>
  <dc:creator>Smith, Nick</dc:creator>
  <cp:lastModifiedBy>Nick Smith</cp:lastModifiedBy>
  <cp:revision>69</cp:revision>
  <dcterms:created xsi:type="dcterms:W3CDTF">2019-10-27T21:05:21Z</dcterms:created>
  <dcterms:modified xsi:type="dcterms:W3CDTF">2023-10-23T13:12:05Z</dcterms:modified>
</cp:coreProperties>
</file>